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76" r:id="rId6"/>
    <p:sldId id="274" r:id="rId7"/>
    <p:sldId id="275" r:id="rId8"/>
    <p:sldId id="259" r:id="rId9"/>
    <p:sldId id="262" r:id="rId10"/>
    <p:sldId id="261" r:id="rId11"/>
    <p:sldId id="279" r:id="rId12"/>
    <p:sldId id="278" r:id="rId13"/>
    <p:sldId id="260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1" r:id="rId22"/>
    <p:sldId id="272" r:id="rId23"/>
  </p:sldIdLst>
  <p:sldSz cx="18288000" cy="10287000"/>
  <p:notesSz cx="6858000" cy="9144000"/>
  <p:embeddedFontLst>
    <p:embeddedFont>
      <p:font typeface="Source Han Sans KR Bold" panose="020B0600000101010101" charset="-127"/>
      <p:regular r:id="rId24"/>
    </p:embeddedFont>
    <p:embeddedFont>
      <p:font typeface="Source Han Sans KR Medium" panose="020B0600000101010101" charset="-127"/>
      <p:regular r:id="rId25"/>
    </p:embeddedFont>
    <p:embeddedFont>
      <p:font typeface="Tlab 레트로라이프" panose="020B0600000101010101" charset="-127"/>
      <p:regular r:id="rId26"/>
    </p:embeddedFont>
    <p:embeddedFont>
      <p:font typeface="Canva Sans" panose="020B0600000101010101" charset="0"/>
      <p:regular r:id="rId27"/>
    </p:embeddedFont>
    <p:embeddedFont>
      <p:font typeface="Canva Sans Bold" panose="020B0600000101010101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p3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8424" y="2107497"/>
            <a:ext cx="7471152" cy="942430"/>
            <a:chOff x="0" y="0"/>
            <a:chExt cx="4342650" cy="5477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2650" cy="547793"/>
            </a:xfrm>
            <a:custGeom>
              <a:avLst/>
              <a:gdLst/>
              <a:ahLst/>
              <a:cxnLst/>
              <a:rect l="l" t="t" r="r" b="b"/>
              <a:pathLst>
                <a:path w="4342650" h="547793">
                  <a:moveTo>
                    <a:pt x="103624" y="0"/>
                  </a:moveTo>
                  <a:lnTo>
                    <a:pt x="4239025" y="0"/>
                  </a:lnTo>
                  <a:cubicBezTo>
                    <a:pt x="4296256" y="0"/>
                    <a:pt x="4342650" y="46394"/>
                    <a:pt x="4342650" y="103624"/>
                  </a:cubicBezTo>
                  <a:lnTo>
                    <a:pt x="4342650" y="444168"/>
                  </a:lnTo>
                  <a:cubicBezTo>
                    <a:pt x="4342650" y="501399"/>
                    <a:pt x="4296256" y="547793"/>
                    <a:pt x="4239025" y="547793"/>
                  </a:cubicBezTo>
                  <a:lnTo>
                    <a:pt x="103624" y="547793"/>
                  </a:lnTo>
                  <a:cubicBezTo>
                    <a:pt x="46394" y="547793"/>
                    <a:pt x="0" y="501399"/>
                    <a:pt x="0" y="444168"/>
                  </a:cubicBezTo>
                  <a:lnTo>
                    <a:pt x="0" y="103624"/>
                  </a:lnTo>
                  <a:cubicBezTo>
                    <a:pt x="0" y="46394"/>
                    <a:pt x="46394" y="0"/>
                    <a:pt x="1036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42650" cy="585893"/>
            </a:xfrm>
            <a:prstGeom prst="rect">
              <a:avLst/>
            </a:prstGeom>
          </p:spPr>
          <p:txBody>
            <a:bodyPr lIns="24384" tIns="24384" rIns="24384" bIns="24384" rtlCol="0" anchor="ctr"/>
            <a:lstStyle/>
            <a:p>
              <a:pPr algn="ctr">
                <a:lnSpc>
                  <a:spcPts val="3295"/>
                </a:lnSpc>
              </a:pPr>
              <a:r>
                <a:rPr lang="en-US" sz="2354" spc="254">
                  <a:solidFill>
                    <a:srgbClr val="FFFFFF"/>
                  </a:solidFill>
                  <a:ea typeface="Source Han Sans KR Medium"/>
                </a:rPr>
                <a:t>로코모코</a:t>
              </a: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527263" y="9262552"/>
            <a:ext cx="64905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flipH="1">
            <a:off x="12927126" y="7414616"/>
            <a:ext cx="1955420" cy="1879884"/>
          </a:xfrm>
          <a:custGeom>
            <a:avLst/>
            <a:gdLst/>
            <a:ahLst/>
            <a:cxnLst/>
            <a:rect l="l" t="t" r="r" b="b"/>
            <a:pathLst>
              <a:path w="1955420" h="1879884">
                <a:moveTo>
                  <a:pt x="1955419" y="0"/>
                </a:moveTo>
                <a:lnTo>
                  <a:pt x="0" y="0"/>
                </a:lnTo>
                <a:lnTo>
                  <a:pt x="0" y="1879884"/>
                </a:lnTo>
                <a:lnTo>
                  <a:pt x="1955419" y="1879884"/>
                </a:lnTo>
                <a:lnTo>
                  <a:pt x="19554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01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9229214"/>
            <a:ext cx="18288000" cy="66675"/>
            <a:chOff x="0" y="0"/>
            <a:chExt cx="24384000" cy="88900"/>
          </a:xfrm>
        </p:grpSpPr>
        <p:sp>
          <p:nvSpPr>
            <p:cNvPr id="8" name="AutoShape 8"/>
            <p:cNvSpPr/>
            <p:nvPr/>
          </p:nvSpPr>
          <p:spPr>
            <a:xfrm>
              <a:off x="6798664" y="44450"/>
              <a:ext cx="10468910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44450"/>
              <a:ext cx="172580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19354267" y="44450"/>
              <a:ext cx="5029733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Freeform 11"/>
          <p:cNvSpPr/>
          <p:nvPr/>
        </p:nvSpPr>
        <p:spPr>
          <a:xfrm>
            <a:off x="15454045" y="7389377"/>
            <a:ext cx="1242510" cy="1852823"/>
          </a:xfrm>
          <a:custGeom>
            <a:avLst/>
            <a:gdLst/>
            <a:ahLst/>
            <a:cxnLst/>
            <a:rect l="l" t="t" r="r" b="b"/>
            <a:pathLst>
              <a:path w="1242510" h="1852823">
                <a:moveTo>
                  <a:pt x="0" y="0"/>
                </a:moveTo>
                <a:lnTo>
                  <a:pt x="1242510" y="0"/>
                </a:lnTo>
                <a:lnTo>
                  <a:pt x="1242510" y="1852823"/>
                </a:lnTo>
                <a:lnTo>
                  <a:pt x="0" y="1852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418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1289" y="7334176"/>
            <a:ext cx="1311890" cy="1963225"/>
          </a:xfrm>
          <a:custGeom>
            <a:avLst/>
            <a:gdLst/>
            <a:ahLst/>
            <a:cxnLst/>
            <a:rect l="l" t="t" r="r" b="b"/>
            <a:pathLst>
              <a:path w="1311890" h="1963225">
                <a:moveTo>
                  <a:pt x="0" y="0"/>
                </a:moveTo>
                <a:lnTo>
                  <a:pt x="1311890" y="0"/>
                </a:lnTo>
                <a:lnTo>
                  <a:pt x="1311890" y="1963225"/>
                </a:lnTo>
                <a:lnTo>
                  <a:pt x="0" y="1963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82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133775" y="7334176"/>
            <a:ext cx="2038248" cy="1960323"/>
          </a:xfrm>
          <a:custGeom>
            <a:avLst/>
            <a:gdLst/>
            <a:ahLst/>
            <a:cxnLst/>
            <a:rect l="l" t="t" r="r" b="b"/>
            <a:pathLst>
              <a:path w="2038248" h="1960323">
                <a:moveTo>
                  <a:pt x="0" y="0"/>
                </a:moveTo>
                <a:lnTo>
                  <a:pt x="2038248" y="0"/>
                </a:lnTo>
                <a:lnTo>
                  <a:pt x="2038248" y="1960324"/>
                </a:lnTo>
                <a:lnTo>
                  <a:pt x="0" y="19603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97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96555" y="5439236"/>
            <a:ext cx="2101020" cy="1432513"/>
          </a:xfrm>
          <a:custGeom>
            <a:avLst/>
            <a:gdLst/>
            <a:ahLst/>
            <a:cxnLst/>
            <a:rect l="l" t="t" r="r" b="b"/>
            <a:pathLst>
              <a:path w="2101020" h="1432513">
                <a:moveTo>
                  <a:pt x="0" y="0"/>
                </a:moveTo>
                <a:lnTo>
                  <a:pt x="2101020" y="0"/>
                </a:lnTo>
                <a:lnTo>
                  <a:pt x="2101020" y="1432514"/>
                </a:lnTo>
                <a:lnTo>
                  <a:pt x="0" y="1432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2563179" y="7894012"/>
            <a:ext cx="618694" cy="1403389"/>
          </a:xfrm>
          <a:custGeom>
            <a:avLst/>
            <a:gdLst/>
            <a:ahLst/>
            <a:cxnLst/>
            <a:rect l="l" t="t" r="r" b="b"/>
            <a:pathLst>
              <a:path w="618694" h="1403389">
                <a:moveTo>
                  <a:pt x="618694" y="0"/>
                </a:moveTo>
                <a:lnTo>
                  <a:pt x="0" y="0"/>
                </a:lnTo>
                <a:lnTo>
                  <a:pt x="0" y="1403389"/>
                </a:lnTo>
                <a:lnTo>
                  <a:pt x="618694" y="1403389"/>
                </a:lnTo>
                <a:lnTo>
                  <a:pt x="61869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23053" r="-109632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52907" y="6129055"/>
            <a:ext cx="2109554" cy="1205121"/>
          </a:xfrm>
          <a:custGeom>
            <a:avLst/>
            <a:gdLst/>
            <a:ahLst/>
            <a:cxnLst/>
            <a:rect l="l" t="t" r="r" b="b"/>
            <a:pathLst>
              <a:path w="2109554" h="1205121">
                <a:moveTo>
                  <a:pt x="0" y="0"/>
                </a:moveTo>
                <a:lnTo>
                  <a:pt x="2109554" y="0"/>
                </a:lnTo>
                <a:lnTo>
                  <a:pt x="2109554" y="1205121"/>
                </a:lnTo>
                <a:lnTo>
                  <a:pt x="0" y="12051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9351"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5055690" y="6090437"/>
            <a:ext cx="1019610" cy="559150"/>
          </a:xfrm>
          <a:custGeom>
            <a:avLst/>
            <a:gdLst/>
            <a:ahLst/>
            <a:cxnLst/>
            <a:rect l="l" t="t" r="r" b="b"/>
            <a:pathLst>
              <a:path w="1019610" h="559150">
                <a:moveTo>
                  <a:pt x="1019610" y="0"/>
                </a:moveTo>
                <a:lnTo>
                  <a:pt x="0" y="0"/>
                </a:lnTo>
                <a:lnTo>
                  <a:pt x="0" y="559150"/>
                </a:lnTo>
                <a:lnTo>
                  <a:pt x="1019610" y="559150"/>
                </a:lnTo>
                <a:lnTo>
                  <a:pt x="101961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94351" b="-25634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70077" y="7934047"/>
            <a:ext cx="611684" cy="1323320"/>
          </a:xfrm>
          <a:custGeom>
            <a:avLst/>
            <a:gdLst/>
            <a:ahLst/>
            <a:cxnLst/>
            <a:rect l="l" t="t" r="r" b="b"/>
            <a:pathLst>
              <a:path w="611684" h="1323320">
                <a:moveTo>
                  <a:pt x="0" y="0"/>
                </a:moveTo>
                <a:lnTo>
                  <a:pt x="611683" y="0"/>
                </a:lnTo>
                <a:lnTo>
                  <a:pt x="611683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50178" r="-235127" b="-529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096605" y="7934047"/>
            <a:ext cx="611684" cy="1323320"/>
          </a:xfrm>
          <a:custGeom>
            <a:avLst/>
            <a:gdLst/>
            <a:ahLst/>
            <a:cxnLst/>
            <a:rect l="l" t="t" r="r" b="b"/>
            <a:pathLst>
              <a:path w="611684" h="1323320">
                <a:moveTo>
                  <a:pt x="0" y="0"/>
                </a:moveTo>
                <a:lnTo>
                  <a:pt x="611684" y="0"/>
                </a:lnTo>
                <a:lnTo>
                  <a:pt x="611684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50178" r="-235127" b="-5293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01870" y="857885"/>
            <a:ext cx="5505459" cy="341630"/>
            <a:chOff x="0" y="0"/>
            <a:chExt cx="7340612" cy="455507"/>
          </a:xfrm>
        </p:grpSpPr>
        <p:sp>
          <p:nvSpPr>
            <p:cNvPr id="21" name="Freeform 21"/>
            <p:cNvSpPr/>
            <p:nvPr/>
          </p:nvSpPr>
          <p:spPr>
            <a:xfrm>
              <a:off x="0" y="43850"/>
              <a:ext cx="305656" cy="411657"/>
            </a:xfrm>
            <a:custGeom>
              <a:avLst/>
              <a:gdLst/>
              <a:ahLst/>
              <a:cxnLst/>
              <a:rect l="l" t="t" r="r" b="b"/>
              <a:pathLst>
                <a:path w="305656" h="411657">
                  <a:moveTo>
                    <a:pt x="0" y="0"/>
                  </a:moveTo>
                  <a:lnTo>
                    <a:pt x="305656" y="0"/>
                  </a:lnTo>
                  <a:lnTo>
                    <a:pt x="305656" y="411657"/>
                  </a:lnTo>
                  <a:lnTo>
                    <a:pt x="0" y="41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465892" y="-47625"/>
              <a:ext cx="6874719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spc="-57">
                  <a:solidFill>
                    <a:srgbClr val="000000"/>
                  </a:solidFill>
                  <a:latin typeface="Source Han Sans KR Medium"/>
                  <a:ea typeface="Source Han Sans KR Medium"/>
                </a:rPr>
                <a:t>김호영, 김태현, 윤혜주, 최수지, 박시은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714460" y="3454268"/>
            <a:ext cx="885908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Canva Sans Bold"/>
              </a:rPr>
              <a:t>탄고 아와세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Canva Sans Bold"/>
              </a:rPr>
              <a:t>単語合わせ</a:t>
            </a:r>
          </a:p>
        </p:txBody>
      </p:sp>
      <p:pic>
        <p:nvPicPr>
          <p:cNvPr id="24" name="탄고아와세">
            <a:hlinkClick r:id="" action="ppaction://media"/>
            <a:extLst>
              <a:ext uri="{FF2B5EF4-FFF2-40B4-BE49-F238E27FC236}">
                <a16:creationId xmlns:a16="http://schemas.microsoft.com/office/drawing/2014/main" id="{942A4D60-0F75-5A9B-4DD4-DD991C130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2268200" y="405529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6655" y="810506"/>
            <a:ext cx="9694689" cy="877793"/>
            <a:chOff x="0" y="0"/>
            <a:chExt cx="12926253" cy="1170391"/>
          </a:xfrm>
        </p:grpSpPr>
        <p:sp>
          <p:nvSpPr>
            <p:cNvPr id="3" name="AutoShape 3"/>
            <p:cNvSpPr/>
            <p:nvPr/>
          </p:nvSpPr>
          <p:spPr>
            <a:xfrm>
              <a:off x="6015192" y="44450"/>
              <a:ext cx="89586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547668"/>
              <a:ext cx="1292625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게임 구현 내용 (코드)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7ABDC95-285B-E800-4444-7105F03B8A66}"/>
              </a:ext>
            </a:extLst>
          </p:cNvPr>
          <p:cNvGrpSpPr/>
          <p:nvPr/>
        </p:nvGrpSpPr>
        <p:grpSpPr>
          <a:xfrm>
            <a:off x="2895600" y="1688299"/>
            <a:ext cx="10058400" cy="8246508"/>
            <a:chOff x="8956193" y="1085052"/>
            <a:chExt cx="9080430" cy="7444707"/>
          </a:xfrm>
        </p:grpSpPr>
        <p:sp>
          <p:nvSpPr>
            <p:cNvPr id="16" name="Freeform 6"/>
            <p:cNvSpPr/>
            <p:nvPr/>
          </p:nvSpPr>
          <p:spPr>
            <a:xfrm>
              <a:off x="11351580" y="1085052"/>
              <a:ext cx="6685043" cy="7444707"/>
            </a:xfrm>
            <a:custGeom>
              <a:avLst/>
              <a:gdLst/>
              <a:ahLst/>
              <a:cxnLst/>
              <a:rect l="l" t="t" r="r" b="b"/>
              <a:pathLst>
                <a:path w="6685043" h="7444707">
                  <a:moveTo>
                    <a:pt x="0" y="0"/>
                  </a:moveTo>
                  <a:lnTo>
                    <a:pt x="6685043" y="0"/>
                  </a:lnTo>
                  <a:lnTo>
                    <a:pt x="6685043" y="7444707"/>
                  </a:lnTo>
                  <a:lnTo>
                    <a:pt x="0" y="744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7" name="TextBox 7"/>
            <p:cNvSpPr txBox="1"/>
            <p:nvPr/>
          </p:nvSpPr>
          <p:spPr>
            <a:xfrm>
              <a:off x="8956193" y="2868237"/>
              <a:ext cx="4372431" cy="93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해당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테마에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맞는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리스트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설정</a:t>
              </a:r>
              <a:endParaRPr lang="en-US" sz="2700" spc="-67" dirty="0">
                <a:solidFill>
                  <a:srgbClr val="3BE699"/>
                </a:solidFill>
                <a:ea typeface="Source Han Sans KR Bold"/>
              </a:endParaRPr>
            </a:p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(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단어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, 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오브젝트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, 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음성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)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6655" y="810506"/>
            <a:ext cx="9694689" cy="877793"/>
            <a:chOff x="0" y="0"/>
            <a:chExt cx="12926253" cy="1170391"/>
          </a:xfrm>
        </p:grpSpPr>
        <p:sp>
          <p:nvSpPr>
            <p:cNvPr id="3" name="AutoShape 3"/>
            <p:cNvSpPr/>
            <p:nvPr/>
          </p:nvSpPr>
          <p:spPr>
            <a:xfrm>
              <a:off x="6015192" y="44450"/>
              <a:ext cx="89586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547668"/>
              <a:ext cx="1292625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게임 구현 내용 (코드)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829A2C-2F32-5F4F-2E94-A122488A0808}"/>
              </a:ext>
            </a:extLst>
          </p:cNvPr>
          <p:cNvGrpSpPr/>
          <p:nvPr/>
        </p:nvGrpSpPr>
        <p:grpSpPr>
          <a:xfrm>
            <a:off x="334488" y="1877528"/>
            <a:ext cx="17623962" cy="3783254"/>
            <a:chOff x="334488" y="1877528"/>
            <a:chExt cx="17623962" cy="3783254"/>
          </a:xfrm>
        </p:grpSpPr>
        <p:sp>
          <p:nvSpPr>
            <p:cNvPr id="5" name="Freeform 5"/>
            <p:cNvSpPr/>
            <p:nvPr/>
          </p:nvSpPr>
          <p:spPr>
            <a:xfrm>
              <a:off x="334488" y="1877528"/>
              <a:ext cx="17623962" cy="3783254"/>
            </a:xfrm>
            <a:custGeom>
              <a:avLst/>
              <a:gdLst/>
              <a:ahLst/>
              <a:cxnLst/>
              <a:rect l="l" t="t" r="r" b="b"/>
              <a:pathLst>
                <a:path w="17623962" h="3783254">
                  <a:moveTo>
                    <a:pt x="0" y="0"/>
                  </a:moveTo>
                  <a:lnTo>
                    <a:pt x="17623962" y="0"/>
                  </a:lnTo>
                  <a:lnTo>
                    <a:pt x="17623962" y="3783253"/>
                  </a:lnTo>
                  <a:lnTo>
                    <a:pt x="0" y="3783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3951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919700" y="2392879"/>
              <a:ext cx="4372431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리스트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초기화</a:t>
              </a:r>
              <a:endParaRPr lang="en-US" sz="2700" spc="-67" dirty="0">
                <a:solidFill>
                  <a:srgbClr val="3BE699"/>
                </a:solidFill>
                <a:ea typeface="Source Han Sans KR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346627" y="2596714"/>
              <a:ext cx="4372431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>
                  <a:solidFill>
                    <a:srgbClr val="3BE699"/>
                  </a:solidFill>
                  <a:ea typeface="Source Han Sans KR Bold"/>
                </a:rPr>
                <a:t>리스트에 일본어 단어 추가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618757" y="4561325"/>
              <a:ext cx="7951592" cy="93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각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테마에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해당하는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객체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리스트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추가</a:t>
              </a:r>
              <a:endParaRPr lang="en-US" sz="2700" spc="-67" dirty="0">
                <a:solidFill>
                  <a:srgbClr val="3BE699"/>
                </a:solidFill>
                <a:ea typeface="Source Han Sans KR Bold"/>
              </a:endParaRPr>
            </a:p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각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테마의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자식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객체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태그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가져옴</a:t>
              </a:r>
              <a:endParaRPr lang="en-US" sz="2700" spc="-67" dirty="0">
                <a:solidFill>
                  <a:srgbClr val="3BE699"/>
                </a:solidFill>
                <a:ea typeface="Source Han Sans KR Bold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6ABC90-B9F3-874E-2A06-908C22F863C8}"/>
              </a:ext>
            </a:extLst>
          </p:cNvPr>
          <p:cNvGrpSpPr/>
          <p:nvPr/>
        </p:nvGrpSpPr>
        <p:grpSpPr>
          <a:xfrm>
            <a:off x="334488" y="5960256"/>
            <a:ext cx="14641758" cy="3297073"/>
            <a:chOff x="334488" y="5960256"/>
            <a:chExt cx="14641758" cy="3297073"/>
          </a:xfrm>
        </p:grpSpPr>
        <p:sp>
          <p:nvSpPr>
            <p:cNvPr id="6" name="Freeform 6"/>
            <p:cNvSpPr/>
            <p:nvPr/>
          </p:nvSpPr>
          <p:spPr>
            <a:xfrm>
              <a:off x="334488" y="5960256"/>
              <a:ext cx="11884799" cy="3297073"/>
            </a:xfrm>
            <a:custGeom>
              <a:avLst/>
              <a:gdLst/>
              <a:ahLst/>
              <a:cxnLst/>
              <a:rect l="l" t="t" r="r" b="b"/>
              <a:pathLst>
                <a:path w="11884799" h="3297073">
                  <a:moveTo>
                    <a:pt x="0" y="0"/>
                  </a:moveTo>
                  <a:lnTo>
                    <a:pt x="11884799" y="0"/>
                  </a:lnTo>
                  <a:lnTo>
                    <a:pt x="11884799" y="3297073"/>
                  </a:lnTo>
                  <a:lnTo>
                    <a:pt x="0" y="3297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5105915" y="8190278"/>
              <a:ext cx="7951592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>
                  <a:solidFill>
                    <a:srgbClr val="3BE699"/>
                  </a:solidFill>
                  <a:ea typeface="Source Han Sans KR Bold"/>
                </a:rPr>
                <a:t>테마 별 각 자식 객체의 태그를 리스트에 추가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24654" y="7212214"/>
              <a:ext cx="7951592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>
                  <a:solidFill>
                    <a:srgbClr val="3BE699"/>
                  </a:solidFill>
                  <a:ea typeface="Source Han Sans KR Bold"/>
                </a:rPr>
                <a:t>리스트 내 중복 방지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0513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6655" y="810506"/>
            <a:ext cx="9694689" cy="877793"/>
            <a:chOff x="0" y="0"/>
            <a:chExt cx="12926253" cy="1170391"/>
          </a:xfrm>
        </p:grpSpPr>
        <p:sp>
          <p:nvSpPr>
            <p:cNvPr id="3" name="AutoShape 3"/>
            <p:cNvSpPr/>
            <p:nvPr/>
          </p:nvSpPr>
          <p:spPr>
            <a:xfrm>
              <a:off x="6015192" y="44450"/>
              <a:ext cx="89586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547668"/>
              <a:ext cx="1292625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게임 구현 내용 (코드)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397CC6-DE39-A048-DA70-E29AA263DA6A}"/>
              </a:ext>
            </a:extLst>
          </p:cNvPr>
          <p:cNvGrpSpPr/>
          <p:nvPr/>
        </p:nvGrpSpPr>
        <p:grpSpPr>
          <a:xfrm>
            <a:off x="2389726" y="2310671"/>
            <a:ext cx="13360978" cy="6755072"/>
            <a:chOff x="382641" y="2702157"/>
            <a:chExt cx="10714364" cy="5416991"/>
          </a:xfrm>
        </p:grpSpPr>
        <p:sp>
          <p:nvSpPr>
            <p:cNvPr id="5" name="Freeform 5"/>
            <p:cNvSpPr/>
            <p:nvPr/>
          </p:nvSpPr>
          <p:spPr>
            <a:xfrm>
              <a:off x="382641" y="2702157"/>
              <a:ext cx="10714364" cy="5416991"/>
            </a:xfrm>
            <a:custGeom>
              <a:avLst/>
              <a:gdLst/>
              <a:ahLst/>
              <a:cxnLst/>
              <a:rect l="l" t="t" r="r" b="b"/>
              <a:pathLst>
                <a:path w="10714364" h="5416991">
                  <a:moveTo>
                    <a:pt x="0" y="0"/>
                  </a:moveTo>
                  <a:lnTo>
                    <a:pt x="10714364" y="0"/>
                  </a:lnTo>
                  <a:lnTo>
                    <a:pt x="10714364" y="5416991"/>
                  </a:lnTo>
                  <a:lnTo>
                    <a:pt x="0" y="5416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682592" y="3258816"/>
              <a:ext cx="4372431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단어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리스트가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비어있는지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확인</a:t>
              </a:r>
              <a:endParaRPr lang="en-US" sz="2700" spc="-67" dirty="0">
                <a:solidFill>
                  <a:srgbClr val="3BE699"/>
                </a:solidFill>
                <a:ea typeface="Source Han Sans KR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994316" y="4372726"/>
              <a:ext cx="4814016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단어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리스트에서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랜덤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인덱스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선택</a:t>
              </a:r>
              <a:endParaRPr lang="en-US" sz="2700" spc="-67" dirty="0">
                <a:solidFill>
                  <a:srgbClr val="3BE699"/>
                </a:solidFill>
                <a:ea typeface="Source Han Sans KR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282989" y="5542039"/>
              <a:ext cx="4814016" cy="93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단어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(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일본어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), 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오브젝트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,</a:t>
              </a:r>
            </a:p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음성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(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일본어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) 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설정</a:t>
              </a:r>
              <a:endParaRPr lang="en-US" sz="2700" spc="-67" dirty="0">
                <a:solidFill>
                  <a:srgbClr val="3BE699"/>
                </a:solidFill>
                <a:latin typeface="Source Han Sans KR Bold"/>
                <a:ea typeface="Source Han Sans KR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99861" y="6689623"/>
              <a:ext cx="4814016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같은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단어가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또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나오지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않게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설정</a:t>
              </a:r>
              <a:endParaRPr lang="en-US" sz="2700" spc="-67" dirty="0">
                <a:solidFill>
                  <a:srgbClr val="3BE699"/>
                </a:solidFill>
                <a:ea typeface="Source Han Sans K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4368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6655" y="810506"/>
            <a:ext cx="9694689" cy="877793"/>
            <a:chOff x="0" y="0"/>
            <a:chExt cx="12926253" cy="1170391"/>
          </a:xfrm>
        </p:grpSpPr>
        <p:sp>
          <p:nvSpPr>
            <p:cNvPr id="3" name="AutoShape 3"/>
            <p:cNvSpPr/>
            <p:nvPr/>
          </p:nvSpPr>
          <p:spPr>
            <a:xfrm>
              <a:off x="6015192" y="44450"/>
              <a:ext cx="89586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547668"/>
              <a:ext cx="1292625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게임 구현 내용 (코드)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201E96-27F2-73D0-5C18-99E343E4E982}"/>
              </a:ext>
            </a:extLst>
          </p:cNvPr>
          <p:cNvGrpSpPr/>
          <p:nvPr/>
        </p:nvGrpSpPr>
        <p:grpSpPr>
          <a:xfrm>
            <a:off x="3352800" y="7138853"/>
            <a:ext cx="13384901" cy="2595590"/>
            <a:chOff x="4890486" y="7650820"/>
            <a:chExt cx="13384901" cy="2595590"/>
          </a:xfrm>
        </p:grpSpPr>
        <p:sp>
          <p:nvSpPr>
            <p:cNvPr id="12" name="Freeform 5"/>
            <p:cNvSpPr/>
            <p:nvPr/>
          </p:nvSpPr>
          <p:spPr>
            <a:xfrm>
              <a:off x="4890486" y="7698445"/>
              <a:ext cx="11129361" cy="2547965"/>
            </a:xfrm>
            <a:custGeom>
              <a:avLst/>
              <a:gdLst/>
              <a:ahLst/>
              <a:cxnLst/>
              <a:rect l="l" t="t" r="r" b="b"/>
              <a:pathLst>
                <a:path w="11129361" h="2547965">
                  <a:moveTo>
                    <a:pt x="0" y="0"/>
                  </a:moveTo>
                  <a:lnTo>
                    <a:pt x="11129361" y="0"/>
                  </a:lnTo>
                  <a:lnTo>
                    <a:pt x="11129361" y="2547965"/>
                  </a:lnTo>
                  <a:lnTo>
                    <a:pt x="0" y="254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172" b="-4172"/>
              </a:stretch>
            </a:blipFill>
          </p:spPr>
        </p:sp>
        <p:sp>
          <p:nvSpPr>
            <p:cNvPr id="13" name="TextBox 8"/>
            <p:cNvSpPr txBox="1"/>
            <p:nvPr/>
          </p:nvSpPr>
          <p:spPr>
            <a:xfrm>
              <a:off x="6348000" y="7650820"/>
              <a:ext cx="7951592" cy="1884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문제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맞추면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,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점수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 100점 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추가</a:t>
              </a:r>
              <a:endParaRPr lang="en-US" sz="2700" spc="-67" dirty="0">
                <a:solidFill>
                  <a:srgbClr val="3BE699"/>
                </a:solidFill>
                <a:latin typeface="Source Han Sans KR Bold"/>
                <a:ea typeface="Source Han Sans KR Bold"/>
              </a:endParaRPr>
            </a:p>
            <a:p>
              <a:pPr algn="ctr">
                <a:lnSpc>
                  <a:spcPts val="3780"/>
                </a:lnSpc>
              </a:pP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타이머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리셋</a:t>
              </a:r>
              <a:endParaRPr lang="en-US" sz="2700" spc="-67" dirty="0">
                <a:solidFill>
                  <a:srgbClr val="3BE699"/>
                </a:solidFill>
                <a:ea typeface="Source Han Sans KR Bold"/>
              </a:endParaRPr>
            </a:p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단어</a:t>
              </a:r>
              <a:r>
                <a:rPr lang="en-US" sz="2700" spc="-67" dirty="0">
                  <a:solidFill>
                    <a:srgbClr val="3BE699"/>
                  </a:solidFill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ea typeface="Source Han Sans KR Bold"/>
                </a:rPr>
                <a:t>변경</a:t>
              </a:r>
              <a:endParaRPr lang="en-US" sz="2700" spc="-67" dirty="0">
                <a:solidFill>
                  <a:srgbClr val="3BE699"/>
                </a:solidFill>
                <a:ea typeface="Source Han Sans KR Bold"/>
              </a:endParaRPr>
            </a:p>
          </p:txBody>
        </p:sp>
        <p:sp>
          <p:nvSpPr>
            <p:cNvPr id="14" name="TextBox 9"/>
            <p:cNvSpPr txBox="1"/>
            <p:nvPr/>
          </p:nvSpPr>
          <p:spPr>
            <a:xfrm>
              <a:off x="10323795" y="9072044"/>
              <a:ext cx="7951592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남은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단어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갯수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 -1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9599EF4-79C3-AF70-B384-765D954F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889" y="1999188"/>
            <a:ext cx="8089686" cy="30531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304624-49DA-267C-B83C-F5437B514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387" y="5346370"/>
            <a:ext cx="11589292" cy="15466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10FAFC-61B2-88B0-BAEB-EDCC4AB87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25" y="2207282"/>
            <a:ext cx="8794693" cy="2636248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F592DE7-689E-0895-34D1-9EF5CC04BB52}"/>
              </a:ext>
            </a:extLst>
          </p:cNvPr>
          <p:cNvSpPr/>
          <p:nvPr/>
        </p:nvSpPr>
        <p:spPr>
          <a:xfrm>
            <a:off x="1981200" y="1950350"/>
            <a:ext cx="4191000" cy="1096588"/>
          </a:xfrm>
          <a:prstGeom prst="ellipse">
            <a:avLst/>
          </a:prstGeom>
          <a:noFill/>
          <a:ln w="57150">
            <a:solidFill>
              <a:srgbClr val="3BE69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03714F9-3A83-2DB6-301C-1B01478CFB76}"/>
              </a:ext>
            </a:extLst>
          </p:cNvPr>
          <p:cNvSpPr/>
          <p:nvPr/>
        </p:nvSpPr>
        <p:spPr>
          <a:xfrm>
            <a:off x="1447800" y="4003874"/>
            <a:ext cx="4191000" cy="1096588"/>
          </a:xfrm>
          <a:prstGeom prst="ellipse">
            <a:avLst/>
          </a:prstGeom>
          <a:noFill/>
          <a:ln w="57150">
            <a:solidFill>
              <a:srgbClr val="3BE69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8049" y="37439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48262" y="2421474"/>
            <a:ext cx="7768687" cy="5444053"/>
          </a:xfrm>
          <a:custGeom>
            <a:avLst/>
            <a:gdLst/>
            <a:ahLst/>
            <a:cxnLst/>
            <a:rect l="l" t="t" r="r" b="b"/>
            <a:pathLst>
              <a:path w="7768687" h="5444053">
                <a:moveTo>
                  <a:pt x="0" y="0"/>
                </a:moveTo>
                <a:lnTo>
                  <a:pt x="7768688" y="0"/>
                </a:lnTo>
                <a:lnTo>
                  <a:pt x="7768688" y="5444052"/>
                </a:lnTo>
                <a:lnTo>
                  <a:pt x="0" y="544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491" r="-1502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96655" y="737523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게임 구현 내용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14739" y="8198901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선택 가능한 물체에 가까이 가면 outline 표시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3712897"/>
            <a:ext cx="2585820" cy="1237991"/>
            <a:chOff x="0" y="0"/>
            <a:chExt cx="681039" cy="326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1039" cy="326055"/>
            </a:xfrm>
            <a:custGeom>
              <a:avLst/>
              <a:gdLst/>
              <a:ahLst/>
              <a:cxnLst/>
              <a:rect l="l" t="t" r="r" b="b"/>
              <a:pathLst>
                <a:path w="681039" h="326055">
                  <a:moveTo>
                    <a:pt x="152693" y="0"/>
                  </a:moveTo>
                  <a:lnTo>
                    <a:pt x="528346" y="0"/>
                  </a:lnTo>
                  <a:cubicBezTo>
                    <a:pt x="568842" y="0"/>
                    <a:pt x="607681" y="16087"/>
                    <a:pt x="636316" y="44723"/>
                  </a:cubicBezTo>
                  <a:cubicBezTo>
                    <a:pt x="664952" y="73358"/>
                    <a:pt x="681039" y="112197"/>
                    <a:pt x="681039" y="152693"/>
                  </a:cubicBezTo>
                  <a:lnTo>
                    <a:pt x="681039" y="173362"/>
                  </a:lnTo>
                  <a:cubicBezTo>
                    <a:pt x="681039" y="213859"/>
                    <a:pt x="664952" y="252697"/>
                    <a:pt x="636316" y="281332"/>
                  </a:cubicBezTo>
                  <a:cubicBezTo>
                    <a:pt x="607681" y="309968"/>
                    <a:pt x="568842" y="326055"/>
                    <a:pt x="528346" y="326055"/>
                  </a:cubicBezTo>
                  <a:lnTo>
                    <a:pt x="152693" y="326055"/>
                  </a:lnTo>
                  <a:cubicBezTo>
                    <a:pt x="112197" y="326055"/>
                    <a:pt x="73358" y="309968"/>
                    <a:pt x="44723" y="281332"/>
                  </a:cubicBezTo>
                  <a:cubicBezTo>
                    <a:pt x="16087" y="252697"/>
                    <a:pt x="0" y="213859"/>
                    <a:pt x="0" y="173362"/>
                  </a:cubicBezTo>
                  <a:lnTo>
                    <a:pt x="0" y="152693"/>
                  </a:lnTo>
                  <a:cubicBezTo>
                    <a:pt x="0" y="112197"/>
                    <a:pt x="16087" y="73358"/>
                    <a:pt x="44723" y="44723"/>
                  </a:cubicBezTo>
                  <a:cubicBezTo>
                    <a:pt x="73358" y="16087"/>
                    <a:pt x="112197" y="0"/>
                    <a:pt x="15269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81039" cy="383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-69">
                  <a:solidFill>
                    <a:srgbClr val="010001"/>
                  </a:solidFill>
                  <a:latin typeface="Source Han Sans KR Bold"/>
                  <a:ea typeface="Source Han Sans KR Bold"/>
                </a:rPr>
                <a:t>Collider 활용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79951" y="5086350"/>
            <a:ext cx="8363009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물체를 기준으로 한 특정 크기의 Collider 내에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Player(XR rig)가 들어오는 경우에만 -&gt; outliner 활성화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8049" y="37439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97558" y="1680116"/>
            <a:ext cx="9626524" cy="7507446"/>
          </a:xfrm>
          <a:custGeom>
            <a:avLst/>
            <a:gdLst/>
            <a:ahLst/>
            <a:cxnLst/>
            <a:rect l="l" t="t" r="r" b="b"/>
            <a:pathLst>
              <a:path w="9626524" h="7507446">
                <a:moveTo>
                  <a:pt x="0" y="0"/>
                </a:moveTo>
                <a:lnTo>
                  <a:pt x="9626524" y="0"/>
                </a:lnTo>
                <a:lnTo>
                  <a:pt x="9626524" y="7507446"/>
                </a:lnTo>
                <a:lnTo>
                  <a:pt x="0" y="7507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749" r="-1487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96655" y="737523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게임 구현 내용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74928" y="4421649"/>
            <a:ext cx="9694689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선택한 테마 별  문제 출제 -&gt; 테마 당 5문제</a:t>
            </a:r>
          </a:p>
          <a:p>
            <a:pPr algn="l">
              <a:lnSpc>
                <a:spcPts val="3920"/>
              </a:lnSpc>
            </a:pPr>
            <a:endParaRPr lang="en-US" sz="2800" spc="-70">
              <a:solidFill>
                <a:srgbClr val="000000"/>
              </a:solidFill>
              <a:latin typeface="Source Han Sans KR Bold"/>
              <a:ea typeface="Source Han Sans KR Bold"/>
            </a:endParaRPr>
          </a:p>
          <a:p>
            <a:pPr algn="l">
              <a:lnSpc>
                <a:spcPts val="3920"/>
              </a:lnSpc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문제 모두 풀면 (LeftWord = 0)</a:t>
            </a:r>
          </a:p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-&gt; Next Stage로 이동 가능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6655" y="361470"/>
            <a:ext cx="9694689" cy="877793"/>
            <a:chOff x="0" y="0"/>
            <a:chExt cx="12926253" cy="1170391"/>
          </a:xfrm>
        </p:grpSpPr>
        <p:sp>
          <p:nvSpPr>
            <p:cNvPr id="3" name="AutoShape 3"/>
            <p:cNvSpPr/>
            <p:nvPr/>
          </p:nvSpPr>
          <p:spPr>
            <a:xfrm>
              <a:off x="6015192" y="44450"/>
              <a:ext cx="89586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547668"/>
              <a:ext cx="1292625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게임 구현 내용 (코드)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0933A9-548A-29EC-0E80-95E4C960649A}"/>
              </a:ext>
            </a:extLst>
          </p:cNvPr>
          <p:cNvGrpSpPr/>
          <p:nvPr/>
        </p:nvGrpSpPr>
        <p:grpSpPr>
          <a:xfrm>
            <a:off x="4296655" y="2536492"/>
            <a:ext cx="12595020" cy="5214016"/>
            <a:chOff x="4054225" y="4504206"/>
            <a:chExt cx="12595020" cy="5214016"/>
          </a:xfrm>
        </p:grpSpPr>
        <p:sp>
          <p:nvSpPr>
            <p:cNvPr id="6" name="Freeform 6"/>
            <p:cNvSpPr/>
            <p:nvPr/>
          </p:nvSpPr>
          <p:spPr>
            <a:xfrm>
              <a:off x="4054225" y="4668038"/>
              <a:ext cx="9286857" cy="5050184"/>
            </a:xfrm>
            <a:custGeom>
              <a:avLst/>
              <a:gdLst/>
              <a:ahLst/>
              <a:cxnLst/>
              <a:rect l="l" t="t" r="r" b="b"/>
              <a:pathLst>
                <a:path w="9286857" h="5050184">
                  <a:moveTo>
                    <a:pt x="0" y="0"/>
                  </a:moveTo>
                  <a:lnTo>
                    <a:pt x="9286857" y="0"/>
                  </a:lnTo>
                  <a:lnTo>
                    <a:pt x="9286857" y="5050183"/>
                  </a:lnTo>
                  <a:lnTo>
                    <a:pt x="0" y="5050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540" b="-2540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0532532" y="8529759"/>
              <a:ext cx="3442811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3BE699"/>
                  </a:solidFill>
                  <a:ea typeface="Source Han Sans KR Bold"/>
                </a:rPr>
                <a:t>일본어 단어 음성 비우기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230520" y="4504206"/>
              <a:ext cx="7951592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(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현재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테마에서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) 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모든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 </a:t>
              </a:r>
              <a:r>
                <a:rPr lang="en-US" sz="2700" spc="-67" dirty="0" err="1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문제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(5문제) </a:t>
              </a:r>
              <a:r>
                <a:rPr lang="ko-KR" alt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풀</a:t>
              </a:r>
              <a:r>
                <a:rPr lang="en-US" sz="2700" spc="-67" dirty="0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면,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69628" y="7516104"/>
              <a:ext cx="7951592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타이머 중지 &amp; 초기화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109477" y="8141201"/>
              <a:ext cx="7951592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>
                  <a:solidFill>
                    <a:srgbClr val="3BE699"/>
                  </a:solidFill>
                  <a:latin typeface="Source Han Sans KR Bold"/>
                  <a:ea typeface="Source Han Sans KR Bold"/>
                </a:rPr>
                <a:t>게임 진행중 X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618379" y="6891008"/>
              <a:ext cx="7951592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>
                  <a:solidFill>
                    <a:srgbClr val="3BE699"/>
                  </a:solidFill>
                  <a:ea typeface="Source Han Sans KR Bold"/>
                </a:rPr>
                <a:t>단어와 객체 리스트 초기화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647396" y="8937429"/>
              <a:ext cx="1853446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3BE699"/>
                  </a:solidFill>
                  <a:latin typeface="Source Han Sans KR Bold"/>
                </a:rPr>
                <a:t>Next Stage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697653" y="5950101"/>
              <a:ext cx="7951592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67">
                  <a:solidFill>
                    <a:srgbClr val="3BE699"/>
                  </a:solidFill>
                  <a:ea typeface="Source Han Sans KR Bold"/>
                </a:rPr>
                <a:t>로비로 가는 포털 활성화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8049" y="37439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04421" y="2421474"/>
            <a:ext cx="7603628" cy="5444053"/>
          </a:xfrm>
          <a:custGeom>
            <a:avLst/>
            <a:gdLst/>
            <a:ahLst/>
            <a:cxnLst/>
            <a:rect l="l" t="t" r="r" b="b"/>
            <a:pathLst>
              <a:path w="7603628" h="5444053">
                <a:moveTo>
                  <a:pt x="0" y="0"/>
                </a:moveTo>
                <a:lnTo>
                  <a:pt x="7603628" y="0"/>
                </a:lnTo>
                <a:lnTo>
                  <a:pt x="7603628" y="5444052"/>
                </a:lnTo>
                <a:lnTo>
                  <a:pt x="0" y="544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788" r="-2101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96655" y="737523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게임 구현 내용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7951251"/>
            <a:ext cx="9694689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teleport 포털이 생성됨</a:t>
            </a:r>
          </a:p>
          <a:p>
            <a:pPr algn="ctr">
              <a:lnSpc>
                <a:spcPts val="3920"/>
              </a:lnSpc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테마를 상징하는 색에 닿으면 로비로 teleport</a:t>
            </a: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House - 노란색 - Teleport Enter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84002" y="8198901"/>
            <a:ext cx="9694689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로비로 이동 -&gt; 다시 테마 선택</a:t>
            </a: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(로비 내에 있는 Teleport Exit으로 이동)</a:t>
            </a:r>
          </a:p>
        </p:txBody>
      </p:sp>
      <p:sp>
        <p:nvSpPr>
          <p:cNvPr id="7" name="Freeform 7"/>
          <p:cNvSpPr/>
          <p:nvPr/>
        </p:nvSpPr>
        <p:spPr>
          <a:xfrm>
            <a:off x="9857155" y="2421474"/>
            <a:ext cx="7148384" cy="5444053"/>
          </a:xfrm>
          <a:custGeom>
            <a:avLst/>
            <a:gdLst/>
            <a:ahLst/>
            <a:cxnLst/>
            <a:rect l="l" t="t" r="r" b="b"/>
            <a:pathLst>
              <a:path w="7148384" h="5444053">
                <a:moveTo>
                  <a:pt x="0" y="0"/>
                </a:moveTo>
                <a:lnTo>
                  <a:pt x="7148384" y="0"/>
                </a:lnTo>
                <a:lnTo>
                  <a:pt x="7148384" y="5444052"/>
                </a:lnTo>
                <a:lnTo>
                  <a:pt x="0" y="5444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8049" y="37439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352799" y="1835038"/>
            <a:ext cx="11582400" cy="6616923"/>
          </a:xfrm>
          <a:custGeom>
            <a:avLst/>
            <a:gdLst/>
            <a:ahLst/>
            <a:cxnLst/>
            <a:rect l="l" t="t" r="r" b="b"/>
            <a:pathLst>
              <a:path w="9694689" h="5444053">
                <a:moveTo>
                  <a:pt x="0" y="0"/>
                </a:moveTo>
                <a:lnTo>
                  <a:pt x="9694690" y="0"/>
                </a:lnTo>
                <a:lnTo>
                  <a:pt x="9694690" y="5444052"/>
                </a:lnTo>
                <a:lnTo>
                  <a:pt x="0" y="544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08" r="-107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96655" y="737523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게임 구현 내용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60704" y="8827481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틀린</a:t>
            </a:r>
            <a:r>
              <a:rPr lang="en-US" sz="2800" spc="-70" dirty="0">
                <a:solidFill>
                  <a:srgbClr val="000000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2800" spc="-70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문제</a:t>
            </a:r>
            <a:r>
              <a:rPr lang="en-US" sz="2800" spc="-70" dirty="0">
                <a:solidFill>
                  <a:srgbClr val="000000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2800" spc="-70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선택</a:t>
            </a:r>
            <a:r>
              <a:rPr lang="en-US" sz="2800" spc="-70" dirty="0">
                <a:solidFill>
                  <a:srgbClr val="000000"/>
                </a:solidFill>
                <a:latin typeface="Source Han Sans KR Bold"/>
                <a:ea typeface="Source Han Sans KR Bold"/>
              </a:rPr>
              <a:t> 시 </a:t>
            </a:r>
            <a:r>
              <a:rPr lang="en-US" sz="2800" spc="-70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기회</a:t>
            </a:r>
            <a:r>
              <a:rPr lang="en-US" sz="2800" spc="-70" dirty="0">
                <a:solidFill>
                  <a:srgbClr val="000000"/>
                </a:solidFill>
                <a:latin typeface="Source Han Sans KR Bold"/>
                <a:ea typeface="Source Han Sans KR Bold"/>
              </a:rPr>
              <a:t> (♥) </a:t>
            </a:r>
            <a:r>
              <a:rPr lang="en-US" sz="2800" spc="-70" dirty="0" err="1">
                <a:solidFill>
                  <a:srgbClr val="000000"/>
                </a:solidFill>
                <a:latin typeface="Source Han Sans KR Bold"/>
                <a:ea typeface="Source Han Sans KR Bold"/>
              </a:rPr>
              <a:t>감소</a:t>
            </a:r>
            <a:endParaRPr lang="en-US" sz="2800" spc="-70" dirty="0">
              <a:solidFill>
                <a:srgbClr val="000000"/>
              </a:solidFill>
              <a:latin typeface="Source Han Sans KR Bold"/>
              <a:ea typeface="Source Han Sans KR Bold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8049" y="37439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06865" y="2421474"/>
            <a:ext cx="7379581" cy="5444053"/>
          </a:xfrm>
          <a:custGeom>
            <a:avLst/>
            <a:gdLst/>
            <a:ahLst/>
            <a:cxnLst/>
            <a:rect l="l" t="t" r="r" b="b"/>
            <a:pathLst>
              <a:path w="7379581" h="5444053">
                <a:moveTo>
                  <a:pt x="0" y="0"/>
                </a:moveTo>
                <a:lnTo>
                  <a:pt x="7379581" y="0"/>
                </a:lnTo>
                <a:lnTo>
                  <a:pt x="7379581" y="5444052"/>
                </a:lnTo>
                <a:lnTo>
                  <a:pt x="0" y="544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948" r="-135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84002" y="2421474"/>
            <a:ext cx="9108599" cy="5444053"/>
          </a:xfrm>
          <a:custGeom>
            <a:avLst/>
            <a:gdLst/>
            <a:ahLst/>
            <a:cxnLst/>
            <a:rect l="l" t="t" r="r" b="b"/>
            <a:pathLst>
              <a:path w="9108599" h="5444053">
                <a:moveTo>
                  <a:pt x="0" y="0"/>
                </a:moveTo>
                <a:lnTo>
                  <a:pt x="9108599" y="0"/>
                </a:lnTo>
                <a:lnTo>
                  <a:pt x="9108599" y="5444052"/>
                </a:lnTo>
                <a:lnTo>
                  <a:pt x="0" y="5444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31" r="-1139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6655" y="737523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게임 구현 내용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715018" y="8171108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기회 (♥)가 모두 감소하면 GAME OVER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84002" y="8198901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GAME OVER 시 표시되는 UI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2931" y="1442316"/>
            <a:ext cx="10234460" cy="8178152"/>
            <a:chOff x="0" y="0"/>
            <a:chExt cx="13645946" cy="1090420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645946" cy="10904202"/>
              <a:chOff x="0" y="0"/>
              <a:chExt cx="2695496" cy="21539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95496" cy="2153917"/>
              </a:xfrm>
              <a:custGeom>
                <a:avLst/>
                <a:gdLst/>
                <a:ahLst/>
                <a:cxnLst/>
                <a:rect l="l" t="t" r="r" b="b"/>
                <a:pathLst>
                  <a:path w="2695496" h="2153917">
                    <a:moveTo>
                      <a:pt x="0" y="0"/>
                    </a:moveTo>
                    <a:lnTo>
                      <a:pt x="2695496" y="0"/>
                    </a:lnTo>
                    <a:lnTo>
                      <a:pt x="2695496" y="2153917"/>
                    </a:lnTo>
                    <a:lnTo>
                      <a:pt x="0" y="2153917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695496" cy="2201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464042" y="1268644"/>
              <a:ext cx="9379461" cy="846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79"/>
                </a:lnSpc>
              </a:pPr>
              <a:endParaRPr/>
            </a:p>
            <a:p>
              <a:pPr algn="ctr">
                <a:lnSpc>
                  <a:spcPts val="5459"/>
                </a:lnSpc>
              </a:pPr>
              <a:r>
                <a:rPr lang="en-US" sz="3899" spc="-97">
                  <a:solidFill>
                    <a:srgbClr val="000000"/>
                  </a:solidFill>
                  <a:ea typeface="Tlab 레트로라이프"/>
                </a:rPr>
                <a:t>실제 구현 내용</a:t>
              </a:r>
            </a:p>
            <a:p>
              <a:pPr algn="ctr">
                <a:lnSpc>
                  <a:spcPts val="5459"/>
                </a:lnSpc>
              </a:pPr>
              <a:endParaRPr lang="en-US" sz="3899" spc="-97">
                <a:solidFill>
                  <a:srgbClr val="000000"/>
                </a:solidFill>
                <a:ea typeface="Tlab 레트로라이프"/>
              </a:endParaRPr>
            </a:p>
            <a:p>
              <a:pPr algn="ctr">
                <a:lnSpc>
                  <a:spcPts val="5459"/>
                </a:lnSpc>
              </a:pPr>
              <a:r>
                <a:rPr lang="en-US" sz="3899" spc="-97">
                  <a:solidFill>
                    <a:srgbClr val="000000"/>
                  </a:solidFill>
                  <a:ea typeface="Tlab 레트로라이프"/>
                </a:rPr>
                <a:t>독창성</a:t>
              </a:r>
            </a:p>
            <a:p>
              <a:pPr algn="ctr">
                <a:lnSpc>
                  <a:spcPts val="5459"/>
                </a:lnSpc>
              </a:pPr>
              <a:endParaRPr lang="en-US" sz="3899" spc="-97">
                <a:solidFill>
                  <a:srgbClr val="000000"/>
                </a:solidFill>
                <a:ea typeface="Tlab 레트로라이프"/>
              </a:endParaRPr>
            </a:p>
            <a:p>
              <a:pPr algn="ctr">
                <a:lnSpc>
                  <a:spcPts val="5459"/>
                </a:lnSpc>
              </a:pPr>
              <a:r>
                <a:rPr lang="en-US" sz="3899" spc="-97">
                  <a:solidFill>
                    <a:srgbClr val="000000"/>
                  </a:solidFill>
                  <a:ea typeface="Tlab 레트로라이프"/>
                </a:rPr>
                <a:t>기대효과 및 활용방안</a:t>
              </a:r>
            </a:p>
            <a:p>
              <a:pPr algn="ctr">
                <a:lnSpc>
                  <a:spcPts val="5459"/>
                </a:lnSpc>
              </a:pPr>
              <a:endParaRPr lang="en-US" sz="3899" spc="-97">
                <a:solidFill>
                  <a:srgbClr val="000000"/>
                </a:solidFill>
                <a:ea typeface="Tlab 레트로라이프"/>
              </a:endParaRPr>
            </a:p>
            <a:p>
              <a:pPr algn="ctr">
                <a:lnSpc>
                  <a:spcPts val="5459"/>
                </a:lnSpc>
              </a:pPr>
              <a:r>
                <a:rPr lang="en-US" sz="3899" spc="-97">
                  <a:solidFill>
                    <a:srgbClr val="000000"/>
                  </a:solidFill>
                  <a:ea typeface="Tlab 레트로라이프"/>
                </a:rPr>
                <a:t>참고 문헌 및 참고 내용</a:t>
              </a:r>
            </a:p>
            <a:p>
              <a:pPr algn="ctr">
                <a:lnSpc>
                  <a:spcPts val="5459"/>
                </a:lnSpc>
              </a:pPr>
              <a:endParaRPr lang="en-US" sz="3899" spc="-97">
                <a:solidFill>
                  <a:srgbClr val="000000"/>
                </a:solidFill>
                <a:ea typeface="Tlab 레트로라이프"/>
              </a:endParaRPr>
            </a:p>
            <a:p>
              <a:pPr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spc="-97">
                  <a:solidFill>
                    <a:srgbClr val="000000"/>
                  </a:solidFill>
                  <a:ea typeface="Tlab 레트로라이프"/>
                </a:rPr>
                <a:t>데모 비디오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90294" y="1028700"/>
            <a:ext cx="4755947" cy="827233"/>
            <a:chOff x="0" y="0"/>
            <a:chExt cx="6341263" cy="1102977"/>
          </a:xfrm>
        </p:grpSpPr>
        <p:sp>
          <p:nvSpPr>
            <p:cNvPr id="8" name="AutoShape 8"/>
            <p:cNvSpPr/>
            <p:nvPr/>
          </p:nvSpPr>
          <p:spPr>
            <a:xfrm>
              <a:off x="0" y="44450"/>
              <a:ext cx="89586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480254"/>
              <a:ext cx="634126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69">
                  <a:solidFill>
                    <a:srgbClr val="000000"/>
                  </a:solidFill>
                  <a:ea typeface="Source Han Sans KR Bold"/>
                </a:rPr>
                <a:t>목차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6655" y="777511"/>
            <a:ext cx="9694689" cy="877793"/>
            <a:chOff x="0" y="0"/>
            <a:chExt cx="12926253" cy="1170391"/>
          </a:xfrm>
        </p:grpSpPr>
        <p:sp>
          <p:nvSpPr>
            <p:cNvPr id="3" name="AutoShape 3"/>
            <p:cNvSpPr/>
            <p:nvPr/>
          </p:nvSpPr>
          <p:spPr>
            <a:xfrm>
              <a:off x="6015192" y="44450"/>
              <a:ext cx="89586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547668"/>
              <a:ext cx="1292625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70">
                  <a:solidFill>
                    <a:srgbClr val="000000"/>
                  </a:solidFill>
                  <a:ea typeface="Source Han Sans KR Bold"/>
                </a:rPr>
                <a:t>독창성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114830" y="6031194"/>
            <a:ext cx="4173170" cy="4173170"/>
          </a:xfrm>
          <a:custGeom>
            <a:avLst/>
            <a:gdLst/>
            <a:ahLst/>
            <a:cxnLst/>
            <a:rect l="l" t="t" r="r" b="b"/>
            <a:pathLst>
              <a:path w="4173170" h="4173170">
                <a:moveTo>
                  <a:pt x="0" y="0"/>
                </a:moveTo>
                <a:lnTo>
                  <a:pt x="4173170" y="0"/>
                </a:lnTo>
                <a:lnTo>
                  <a:pt x="4173170" y="4173170"/>
                </a:lnTo>
                <a:lnTo>
                  <a:pt x="0" y="417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11349" y="2013077"/>
            <a:ext cx="506530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latin typeface="Tlab 레트로라이프"/>
                <a:ea typeface="Tlab 레트로라이프"/>
              </a:rPr>
              <a:t>“ 몰입형 언어 학습 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1353" y="3544333"/>
            <a:ext cx="6942647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4059"/>
              </a:lnSpc>
              <a:buFont typeface="Arial"/>
              <a:buChar char="•"/>
            </a:pPr>
            <a:r>
              <a:rPr lang="en-US" sz="2899" spc="-72">
                <a:solidFill>
                  <a:srgbClr val="000000"/>
                </a:solidFill>
                <a:ea typeface="Source Han Sans KR Bold"/>
              </a:rPr>
              <a:t>장소에 맞는 단어 학습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2677" y="6697281"/>
            <a:ext cx="6942647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4059"/>
              </a:lnSpc>
              <a:buFont typeface="Arial"/>
              <a:buChar char="•"/>
            </a:pPr>
            <a:r>
              <a:rPr lang="en-US" sz="2899" spc="-72">
                <a:solidFill>
                  <a:srgbClr val="000000"/>
                </a:solidFill>
                <a:ea typeface="Source Han Sans KR Bold"/>
              </a:rPr>
              <a:t>생생한 학습 환경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42305" y="3490864"/>
            <a:ext cx="6942647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4059"/>
              </a:lnSpc>
              <a:buFont typeface="Arial"/>
              <a:buChar char="•"/>
            </a:pPr>
            <a:r>
              <a:rPr lang="en-US" sz="2899" spc="-72">
                <a:solidFill>
                  <a:srgbClr val="000000"/>
                </a:solidFill>
                <a:ea typeface="Source Han Sans KR Bold"/>
              </a:rPr>
              <a:t>다양한 감각 자극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842305" y="4255806"/>
            <a:ext cx="6359110" cy="1775388"/>
            <a:chOff x="0" y="0"/>
            <a:chExt cx="1674827" cy="4675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74827" cy="467592"/>
            </a:xfrm>
            <a:custGeom>
              <a:avLst/>
              <a:gdLst/>
              <a:ahLst/>
              <a:cxnLst/>
              <a:rect l="l" t="t" r="r" b="b"/>
              <a:pathLst>
                <a:path w="1674827" h="467592">
                  <a:moveTo>
                    <a:pt x="62090" y="0"/>
                  </a:moveTo>
                  <a:lnTo>
                    <a:pt x="1612737" y="0"/>
                  </a:lnTo>
                  <a:cubicBezTo>
                    <a:pt x="1647029" y="0"/>
                    <a:pt x="1674827" y="27799"/>
                    <a:pt x="1674827" y="62090"/>
                  </a:cubicBezTo>
                  <a:lnTo>
                    <a:pt x="1674827" y="405502"/>
                  </a:lnTo>
                  <a:cubicBezTo>
                    <a:pt x="1674827" y="439793"/>
                    <a:pt x="1647029" y="467592"/>
                    <a:pt x="1612737" y="467592"/>
                  </a:cubicBezTo>
                  <a:lnTo>
                    <a:pt x="62090" y="467592"/>
                  </a:lnTo>
                  <a:cubicBezTo>
                    <a:pt x="27799" y="467592"/>
                    <a:pt x="0" y="439793"/>
                    <a:pt x="0" y="405502"/>
                  </a:cubicBezTo>
                  <a:lnTo>
                    <a:pt x="0" y="62090"/>
                  </a:lnTo>
                  <a:cubicBezTo>
                    <a:pt x="0" y="27799"/>
                    <a:pt x="27799" y="0"/>
                    <a:pt x="6209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74827" cy="515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spc="-59">
                  <a:solidFill>
                    <a:srgbClr val="010001"/>
                  </a:solidFill>
                  <a:latin typeface="Source Han Sans KR Bold"/>
                  <a:ea typeface="Source Han Sans KR Bold"/>
                </a:rPr>
                <a:t>시각적, 청각적 자극을 통한 단어 학습</a:t>
              </a:r>
              <a:r>
                <a:rPr lang="en-US" sz="2399" spc="-59">
                  <a:solidFill>
                    <a:srgbClr val="010001"/>
                  </a:solidFill>
                  <a:latin typeface="Source Han Sans KR Bold"/>
                </a:rPr>
                <a:t>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-59">
                  <a:solidFill>
                    <a:srgbClr val="010001"/>
                  </a:solidFill>
                  <a:latin typeface="Source Han Sans KR Bold"/>
                  <a:ea typeface="Source Han Sans KR Bold"/>
                </a:rPr>
                <a:t>-&gt; 효과적이고 기억에 오래 남는 효과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27277" y="4337449"/>
            <a:ext cx="6399931" cy="1693745"/>
            <a:chOff x="0" y="0"/>
            <a:chExt cx="1685579" cy="4460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5579" cy="446089"/>
            </a:xfrm>
            <a:custGeom>
              <a:avLst/>
              <a:gdLst/>
              <a:ahLst/>
              <a:cxnLst/>
              <a:rect l="l" t="t" r="r" b="b"/>
              <a:pathLst>
                <a:path w="1685579" h="446089">
                  <a:moveTo>
                    <a:pt x="61694" y="0"/>
                  </a:moveTo>
                  <a:lnTo>
                    <a:pt x="1623884" y="0"/>
                  </a:lnTo>
                  <a:cubicBezTo>
                    <a:pt x="1640247" y="0"/>
                    <a:pt x="1655939" y="6500"/>
                    <a:pt x="1667509" y="18070"/>
                  </a:cubicBezTo>
                  <a:cubicBezTo>
                    <a:pt x="1679079" y="29640"/>
                    <a:pt x="1685579" y="45332"/>
                    <a:pt x="1685579" y="61694"/>
                  </a:cubicBezTo>
                  <a:lnTo>
                    <a:pt x="1685579" y="384395"/>
                  </a:lnTo>
                  <a:cubicBezTo>
                    <a:pt x="1685579" y="418468"/>
                    <a:pt x="1657957" y="446089"/>
                    <a:pt x="1623884" y="446089"/>
                  </a:cubicBezTo>
                  <a:lnTo>
                    <a:pt x="61694" y="446089"/>
                  </a:lnTo>
                  <a:cubicBezTo>
                    <a:pt x="27621" y="446089"/>
                    <a:pt x="0" y="418468"/>
                    <a:pt x="0" y="384395"/>
                  </a:cubicBezTo>
                  <a:lnTo>
                    <a:pt x="0" y="61694"/>
                  </a:lnTo>
                  <a:cubicBezTo>
                    <a:pt x="0" y="27621"/>
                    <a:pt x="27621" y="0"/>
                    <a:pt x="6169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85579" cy="493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spc="-59">
                  <a:solidFill>
                    <a:srgbClr val="010001"/>
                  </a:solidFill>
                  <a:latin typeface="Source Han Sans KR Bold"/>
                  <a:ea typeface="Source Han Sans KR Bold"/>
                </a:rPr>
                <a:t>도시, 집 내부, 숲 속 세 가지의 다양한 장소 탐험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-59">
                  <a:solidFill>
                    <a:srgbClr val="010001"/>
                  </a:solidFill>
                  <a:latin typeface="Source Han Sans KR Bold"/>
                  <a:ea typeface="Source Han Sans KR Bold"/>
                </a:rPr>
                <a:t>-&gt; 장소와 어울리는 단어 학습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964445" y="7404672"/>
            <a:ext cx="6359110" cy="1915665"/>
            <a:chOff x="0" y="0"/>
            <a:chExt cx="1674827" cy="5045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74827" cy="504537"/>
            </a:xfrm>
            <a:custGeom>
              <a:avLst/>
              <a:gdLst/>
              <a:ahLst/>
              <a:cxnLst/>
              <a:rect l="l" t="t" r="r" b="b"/>
              <a:pathLst>
                <a:path w="1674827" h="504537">
                  <a:moveTo>
                    <a:pt x="62090" y="0"/>
                  </a:moveTo>
                  <a:lnTo>
                    <a:pt x="1612737" y="0"/>
                  </a:lnTo>
                  <a:cubicBezTo>
                    <a:pt x="1647029" y="0"/>
                    <a:pt x="1674827" y="27799"/>
                    <a:pt x="1674827" y="62090"/>
                  </a:cubicBezTo>
                  <a:lnTo>
                    <a:pt x="1674827" y="442447"/>
                  </a:lnTo>
                  <a:cubicBezTo>
                    <a:pt x="1674827" y="476739"/>
                    <a:pt x="1647029" y="504537"/>
                    <a:pt x="1612737" y="504537"/>
                  </a:cubicBezTo>
                  <a:lnTo>
                    <a:pt x="62090" y="504537"/>
                  </a:lnTo>
                  <a:cubicBezTo>
                    <a:pt x="27799" y="504537"/>
                    <a:pt x="0" y="476739"/>
                    <a:pt x="0" y="442447"/>
                  </a:cubicBezTo>
                  <a:lnTo>
                    <a:pt x="0" y="62090"/>
                  </a:lnTo>
                  <a:cubicBezTo>
                    <a:pt x="0" y="27799"/>
                    <a:pt x="27799" y="0"/>
                    <a:pt x="6209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674827" cy="55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spc="-59">
                  <a:solidFill>
                    <a:srgbClr val="010001"/>
                  </a:solidFill>
                  <a:latin typeface="Source Han Sans KR Bold"/>
                  <a:ea typeface="Source Han Sans KR Bold"/>
                </a:rPr>
                <a:t>텍스트 기반의 학습 방식과 차별화,</a:t>
              </a:r>
              <a:r>
                <a:rPr lang="en-US" sz="2399" spc="-59">
                  <a:solidFill>
                    <a:srgbClr val="010001"/>
                  </a:solidFill>
                  <a:latin typeface="Source Han Sans KR Bold"/>
                </a:rPr>
                <a:t>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-59">
                  <a:solidFill>
                    <a:srgbClr val="010001"/>
                  </a:solidFill>
                  <a:ea typeface="Source Han Sans KR Bold"/>
                </a:rPr>
                <a:t>시간 제한과 정답 기회를 제한 하며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-59">
                  <a:solidFill>
                    <a:srgbClr val="010001"/>
                  </a:solidFill>
                  <a:ea typeface="Source Han Sans KR Bold"/>
                </a:rPr>
                <a:t>게임 방식의 흥미로운 학습 가능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6655" y="777511"/>
            <a:ext cx="9694689" cy="877793"/>
            <a:chOff x="0" y="0"/>
            <a:chExt cx="12926253" cy="1170391"/>
          </a:xfrm>
        </p:grpSpPr>
        <p:sp>
          <p:nvSpPr>
            <p:cNvPr id="3" name="AutoShape 3"/>
            <p:cNvSpPr/>
            <p:nvPr/>
          </p:nvSpPr>
          <p:spPr>
            <a:xfrm>
              <a:off x="6015192" y="44450"/>
              <a:ext cx="89586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547668"/>
              <a:ext cx="1292625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참고 문헌 , 참고 내용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81588" y="2554378"/>
            <a:ext cx="8124825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Unity Asset Store: 다양한 무료 VR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에셋 제공 (https://assetstore.unity.com)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Jisho: 일본어 온라인 사전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                     (https://jisho.org)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Unity 메뉴얼 : 오류 시 참고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        (https://docs.unity3d.com/)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Chat GPT (https://chatgpt.com)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6655" y="150907"/>
            <a:ext cx="9694689" cy="877793"/>
            <a:chOff x="0" y="0"/>
            <a:chExt cx="12926253" cy="1170391"/>
          </a:xfrm>
        </p:grpSpPr>
        <p:sp>
          <p:nvSpPr>
            <p:cNvPr id="3" name="AutoShape 3"/>
            <p:cNvSpPr/>
            <p:nvPr/>
          </p:nvSpPr>
          <p:spPr>
            <a:xfrm>
              <a:off x="6015192" y="44450"/>
              <a:ext cx="89586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547668"/>
              <a:ext cx="1292625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70">
                  <a:solidFill>
                    <a:srgbClr val="000000"/>
                  </a:solidFill>
                  <a:ea typeface="Source Han Sans KR Bold"/>
                </a:rPr>
                <a:t>데모 비디오</a:t>
              </a:r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423917" y="1155079"/>
            <a:ext cx="15835383" cy="890740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8049" y="37439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84280" y="1408674"/>
            <a:ext cx="11100330" cy="8453767"/>
          </a:xfrm>
          <a:custGeom>
            <a:avLst/>
            <a:gdLst/>
            <a:ahLst/>
            <a:cxnLst/>
            <a:rect l="l" t="t" r="r" b="b"/>
            <a:pathLst>
              <a:path w="11100330" h="8453767">
                <a:moveTo>
                  <a:pt x="0" y="0"/>
                </a:moveTo>
                <a:lnTo>
                  <a:pt x="11100329" y="0"/>
                </a:lnTo>
                <a:lnTo>
                  <a:pt x="11100329" y="8453767"/>
                </a:lnTo>
                <a:lnTo>
                  <a:pt x="0" y="8453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0196" y="2704681"/>
            <a:ext cx="2304440" cy="3522787"/>
          </a:xfrm>
          <a:custGeom>
            <a:avLst/>
            <a:gdLst/>
            <a:ahLst/>
            <a:cxnLst/>
            <a:rect l="l" t="t" r="r" b="b"/>
            <a:pathLst>
              <a:path w="2304440" h="3522787">
                <a:moveTo>
                  <a:pt x="0" y="0"/>
                </a:moveTo>
                <a:lnTo>
                  <a:pt x="2304439" y="0"/>
                </a:lnTo>
                <a:lnTo>
                  <a:pt x="2304439" y="3522788"/>
                </a:lnTo>
                <a:lnTo>
                  <a:pt x="0" y="352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33795" y="2704681"/>
            <a:ext cx="2304440" cy="3522787"/>
          </a:xfrm>
          <a:custGeom>
            <a:avLst/>
            <a:gdLst/>
            <a:ahLst/>
            <a:cxnLst/>
            <a:rect l="l" t="t" r="r" b="b"/>
            <a:pathLst>
              <a:path w="2304440" h="3522787">
                <a:moveTo>
                  <a:pt x="0" y="0"/>
                </a:moveTo>
                <a:lnTo>
                  <a:pt x="2304440" y="0"/>
                </a:lnTo>
                <a:lnTo>
                  <a:pt x="2304440" y="3522788"/>
                </a:lnTo>
                <a:lnTo>
                  <a:pt x="0" y="352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2704681"/>
            <a:ext cx="2218511" cy="3397336"/>
          </a:xfrm>
          <a:custGeom>
            <a:avLst/>
            <a:gdLst/>
            <a:ahLst/>
            <a:cxnLst/>
            <a:rect l="l" t="t" r="r" b="b"/>
            <a:pathLst>
              <a:path w="2218511" h="3397336">
                <a:moveTo>
                  <a:pt x="0" y="0"/>
                </a:moveTo>
                <a:lnTo>
                  <a:pt x="2218511" y="0"/>
                </a:lnTo>
                <a:lnTo>
                  <a:pt x="2218511" y="3397336"/>
                </a:lnTo>
                <a:lnTo>
                  <a:pt x="0" y="3397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96655" y="737523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게임 구현 내용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6694" y="9201150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3가지 테마 중 원하는 테마로 이동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884609" y="1819353"/>
            <a:ext cx="6206407" cy="7651037"/>
            <a:chOff x="0" y="0"/>
            <a:chExt cx="8275209" cy="10201383"/>
          </a:xfrm>
        </p:grpSpPr>
        <p:grpSp>
          <p:nvGrpSpPr>
            <p:cNvPr id="10" name="Group 10"/>
            <p:cNvGrpSpPr/>
            <p:nvPr/>
          </p:nvGrpSpPr>
          <p:grpSpPr>
            <a:xfrm>
              <a:off x="193954" y="0"/>
              <a:ext cx="8081254" cy="10201383"/>
              <a:chOff x="0" y="0"/>
              <a:chExt cx="1596297" cy="20150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96297" cy="2015088"/>
              </a:xfrm>
              <a:custGeom>
                <a:avLst/>
                <a:gdLst/>
                <a:ahLst/>
                <a:cxnLst/>
                <a:rect l="l" t="t" r="r" b="b"/>
                <a:pathLst>
                  <a:path w="1596297" h="2015088">
                    <a:moveTo>
                      <a:pt x="0" y="0"/>
                    </a:moveTo>
                    <a:lnTo>
                      <a:pt x="1596297" y="0"/>
                    </a:lnTo>
                    <a:lnTo>
                      <a:pt x="1596297" y="2015088"/>
                    </a:lnTo>
                    <a:lnTo>
                      <a:pt x="0" y="2015088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5681B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596297" cy="20627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455737"/>
              <a:ext cx="8275209" cy="9207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3가지 테마 (City, House, Forest)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ea typeface="Source Han Sans KR Bold"/>
                </a:rPr>
                <a:t>테마 별 컨셉에 맞는 맵 구성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ea typeface="Source Han Sans KR Bold"/>
                </a:rPr>
                <a:t>테마 별 컨셉에 맞는 배경음악 설정</a:t>
              </a:r>
            </a:p>
            <a:p>
              <a:pPr algn="l">
                <a:lnSpc>
                  <a:spcPts val="3920"/>
                </a:lnSpc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         (teleport 시 배경음악 변경)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테마를 상징하는 색에 닿으면 teleport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City - 회색 - Teleport Enter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House - 노란색 - Teleport Enter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Forest - 초록색 - Teleport Enter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8049" y="37439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4296655" y="737523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 dirty="0" err="1">
                <a:solidFill>
                  <a:srgbClr val="000000"/>
                </a:solidFill>
                <a:ea typeface="Source Han Sans KR Bold"/>
              </a:rPr>
              <a:t>게임</a:t>
            </a:r>
            <a:r>
              <a:rPr lang="en-US" sz="2800" spc="-7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2800" spc="-70" dirty="0" err="1">
                <a:solidFill>
                  <a:srgbClr val="000000"/>
                </a:solidFill>
                <a:ea typeface="Source Han Sans KR Bold"/>
              </a:rPr>
              <a:t>구현</a:t>
            </a:r>
            <a:r>
              <a:rPr lang="en-US" sz="2800" spc="-7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2800" spc="-70" dirty="0" err="1">
                <a:solidFill>
                  <a:srgbClr val="000000"/>
                </a:solidFill>
                <a:ea typeface="Source Han Sans KR Bold"/>
              </a:rPr>
              <a:t>내용</a:t>
            </a:r>
            <a:r>
              <a:rPr lang="en-US" sz="2800" spc="-70" dirty="0">
                <a:solidFill>
                  <a:srgbClr val="000000"/>
                </a:solidFill>
                <a:ea typeface="Source Han Sans KR Bold"/>
              </a:rPr>
              <a:t> (</a:t>
            </a:r>
            <a:r>
              <a:rPr lang="ko-KR" altLang="en-US" sz="2800" spc="-70" dirty="0">
                <a:solidFill>
                  <a:srgbClr val="000000"/>
                </a:solidFill>
                <a:ea typeface="Source Han Sans KR Bold"/>
              </a:rPr>
              <a:t>맵</a:t>
            </a:r>
            <a:r>
              <a:rPr lang="en-US" altLang="ko-KR" sz="2800" spc="-70" dirty="0">
                <a:solidFill>
                  <a:srgbClr val="000000"/>
                </a:solidFill>
                <a:ea typeface="Source Han Sans KR Bold"/>
              </a:rPr>
              <a:t> - </a:t>
            </a:r>
            <a:r>
              <a:rPr lang="ko-KR" altLang="en-US" sz="2800" spc="-70" dirty="0">
                <a:solidFill>
                  <a:srgbClr val="000000"/>
                </a:solidFill>
                <a:ea typeface="Source Han Sans KR Bold"/>
              </a:rPr>
              <a:t>도시</a:t>
            </a:r>
            <a:r>
              <a:rPr lang="en-US" altLang="ko-KR" sz="2800" spc="-70" dirty="0">
                <a:solidFill>
                  <a:srgbClr val="000000"/>
                </a:solidFill>
                <a:ea typeface="Source Han Sans KR Bold"/>
              </a:rPr>
              <a:t>)</a:t>
            </a:r>
            <a:endParaRPr lang="en-US" sz="2800" spc="-70" dirty="0">
              <a:solidFill>
                <a:srgbClr val="000000"/>
              </a:solidFill>
              <a:ea typeface="Source Han Sans KR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72147A-4AB1-B0A4-AF9C-EA74F67C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3500"/>
            <a:ext cx="16425378" cy="84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396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8049" y="37439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4296655" y="737523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 dirty="0" err="1">
                <a:solidFill>
                  <a:srgbClr val="000000"/>
                </a:solidFill>
                <a:ea typeface="Source Han Sans KR Bold"/>
              </a:rPr>
              <a:t>게임</a:t>
            </a:r>
            <a:r>
              <a:rPr lang="en-US" sz="2800" spc="-7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2800" spc="-70" dirty="0" err="1">
                <a:solidFill>
                  <a:srgbClr val="000000"/>
                </a:solidFill>
                <a:ea typeface="Source Han Sans KR Bold"/>
              </a:rPr>
              <a:t>구현</a:t>
            </a:r>
            <a:r>
              <a:rPr lang="en-US" sz="2800" spc="-7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2800" spc="-70" dirty="0" err="1">
                <a:solidFill>
                  <a:srgbClr val="000000"/>
                </a:solidFill>
                <a:ea typeface="Source Han Sans KR Bold"/>
              </a:rPr>
              <a:t>내용</a:t>
            </a:r>
            <a:r>
              <a:rPr lang="en-US" sz="2800" spc="-70" dirty="0">
                <a:solidFill>
                  <a:srgbClr val="000000"/>
                </a:solidFill>
                <a:ea typeface="Source Han Sans KR Bold"/>
              </a:rPr>
              <a:t> (</a:t>
            </a:r>
            <a:r>
              <a:rPr lang="ko-KR" altLang="en-US" sz="2800" spc="-70" dirty="0">
                <a:solidFill>
                  <a:srgbClr val="000000"/>
                </a:solidFill>
                <a:ea typeface="Source Han Sans KR Bold"/>
              </a:rPr>
              <a:t>맵</a:t>
            </a:r>
            <a:r>
              <a:rPr lang="en-US" altLang="ko-KR" sz="2800" spc="-70" dirty="0">
                <a:solidFill>
                  <a:srgbClr val="000000"/>
                </a:solidFill>
                <a:ea typeface="Source Han Sans KR Bold"/>
              </a:rPr>
              <a:t> - </a:t>
            </a:r>
            <a:r>
              <a:rPr lang="ko-KR" altLang="en-US" sz="2800" spc="-70" dirty="0">
                <a:solidFill>
                  <a:srgbClr val="000000"/>
                </a:solidFill>
                <a:ea typeface="Source Han Sans KR Bold"/>
              </a:rPr>
              <a:t>집</a:t>
            </a:r>
            <a:r>
              <a:rPr lang="en-US" altLang="ko-KR" sz="2800" spc="-70" dirty="0">
                <a:solidFill>
                  <a:srgbClr val="000000"/>
                </a:solidFill>
                <a:ea typeface="Source Han Sans KR Bold"/>
              </a:rPr>
              <a:t>)</a:t>
            </a:r>
            <a:endParaRPr lang="en-US" sz="2800" spc="-70" dirty="0">
              <a:solidFill>
                <a:srgbClr val="000000"/>
              </a:solidFill>
              <a:ea typeface="Source Han Sans KR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8F72B19-56D3-D537-997D-CEBFECD2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35" y="1270104"/>
            <a:ext cx="16792730" cy="86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252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8049" y="37439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4296655" y="737523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 dirty="0" err="1">
                <a:solidFill>
                  <a:srgbClr val="000000"/>
                </a:solidFill>
                <a:ea typeface="Source Han Sans KR Bold"/>
              </a:rPr>
              <a:t>게임</a:t>
            </a:r>
            <a:r>
              <a:rPr lang="en-US" sz="2800" spc="-7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2800" spc="-70" dirty="0" err="1">
                <a:solidFill>
                  <a:srgbClr val="000000"/>
                </a:solidFill>
                <a:ea typeface="Source Han Sans KR Bold"/>
              </a:rPr>
              <a:t>구현</a:t>
            </a:r>
            <a:r>
              <a:rPr lang="en-US" sz="2800" spc="-7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2800" spc="-70" dirty="0" err="1">
                <a:solidFill>
                  <a:srgbClr val="000000"/>
                </a:solidFill>
                <a:ea typeface="Source Han Sans KR Bold"/>
              </a:rPr>
              <a:t>내용</a:t>
            </a:r>
            <a:r>
              <a:rPr lang="en-US" sz="2800" spc="-70" dirty="0">
                <a:solidFill>
                  <a:srgbClr val="000000"/>
                </a:solidFill>
                <a:ea typeface="Source Han Sans KR Bold"/>
              </a:rPr>
              <a:t> (</a:t>
            </a:r>
            <a:r>
              <a:rPr lang="ko-KR" altLang="en-US" sz="2800" spc="-70" dirty="0">
                <a:solidFill>
                  <a:srgbClr val="000000"/>
                </a:solidFill>
                <a:ea typeface="Source Han Sans KR Bold"/>
              </a:rPr>
              <a:t>맵</a:t>
            </a:r>
            <a:r>
              <a:rPr lang="en-US" altLang="ko-KR" sz="2800" spc="-70" dirty="0">
                <a:solidFill>
                  <a:srgbClr val="000000"/>
                </a:solidFill>
                <a:ea typeface="Source Han Sans KR Bold"/>
              </a:rPr>
              <a:t> - </a:t>
            </a:r>
            <a:r>
              <a:rPr lang="ko-KR" altLang="en-US" sz="2800" spc="-70" dirty="0">
                <a:solidFill>
                  <a:srgbClr val="000000"/>
                </a:solidFill>
                <a:ea typeface="Source Han Sans KR Bold"/>
              </a:rPr>
              <a:t>숲</a:t>
            </a:r>
            <a:r>
              <a:rPr lang="en-US" altLang="ko-KR" sz="2800" spc="-70" dirty="0">
                <a:solidFill>
                  <a:srgbClr val="000000"/>
                </a:solidFill>
                <a:ea typeface="Source Han Sans KR Bold"/>
              </a:rPr>
              <a:t>)</a:t>
            </a:r>
            <a:endParaRPr lang="en-US" sz="2800" spc="-70" dirty="0">
              <a:solidFill>
                <a:srgbClr val="000000"/>
              </a:solidFill>
              <a:ea typeface="Source Han Sans KR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53DC2E0-ECB3-91A5-A962-B0A4F4EA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7891"/>
            <a:ext cx="16916400" cy="85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6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8049" y="37439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84280" y="1408674"/>
            <a:ext cx="11100330" cy="8453767"/>
          </a:xfrm>
          <a:custGeom>
            <a:avLst/>
            <a:gdLst/>
            <a:ahLst/>
            <a:cxnLst/>
            <a:rect l="l" t="t" r="r" b="b"/>
            <a:pathLst>
              <a:path w="11100330" h="8453767">
                <a:moveTo>
                  <a:pt x="0" y="0"/>
                </a:moveTo>
                <a:lnTo>
                  <a:pt x="11100329" y="0"/>
                </a:lnTo>
                <a:lnTo>
                  <a:pt x="11100329" y="8453767"/>
                </a:lnTo>
                <a:lnTo>
                  <a:pt x="0" y="8453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0196" y="2704681"/>
            <a:ext cx="2304440" cy="3522787"/>
          </a:xfrm>
          <a:custGeom>
            <a:avLst/>
            <a:gdLst/>
            <a:ahLst/>
            <a:cxnLst/>
            <a:rect l="l" t="t" r="r" b="b"/>
            <a:pathLst>
              <a:path w="2304440" h="3522787">
                <a:moveTo>
                  <a:pt x="0" y="0"/>
                </a:moveTo>
                <a:lnTo>
                  <a:pt x="2304439" y="0"/>
                </a:lnTo>
                <a:lnTo>
                  <a:pt x="2304439" y="3522788"/>
                </a:lnTo>
                <a:lnTo>
                  <a:pt x="0" y="352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33795" y="2704681"/>
            <a:ext cx="2304440" cy="3522787"/>
          </a:xfrm>
          <a:custGeom>
            <a:avLst/>
            <a:gdLst/>
            <a:ahLst/>
            <a:cxnLst/>
            <a:rect l="l" t="t" r="r" b="b"/>
            <a:pathLst>
              <a:path w="2304440" h="3522787">
                <a:moveTo>
                  <a:pt x="0" y="0"/>
                </a:moveTo>
                <a:lnTo>
                  <a:pt x="2304440" y="0"/>
                </a:lnTo>
                <a:lnTo>
                  <a:pt x="2304440" y="3522788"/>
                </a:lnTo>
                <a:lnTo>
                  <a:pt x="0" y="352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2704681"/>
            <a:ext cx="2218511" cy="3397336"/>
          </a:xfrm>
          <a:custGeom>
            <a:avLst/>
            <a:gdLst/>
            <a:ahLst/>
            <a:cxnLst/>
            <a:rect l="l" t="t" r="r" b="b"/>
            <a:pathLst>
              <a:path w="2218511" h="3397336">
                <a:moveTo>
                  <a:pt x="0" y="0"/>
                </a:moveTo>
                <a:lnTo>
                  <a:pt x="2218511" y="0"/>
                </a:lnTo>
                <a:lnTo>
                  <a:pt x="2218511" y="3397336"/>
                </a:lnTo>
                <a:lnTo>
                  <a:pt x="0" y="3397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96655" y="737523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게임 구현 내용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6694" y="9201150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3가지 테마 중 원하는 테마로 이동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884609" y="1819353"/>
            <a:ext cx="6206407" cy="7651037"/>
            <a:chOff x="0" y="0"/>
            <a:chExt cx="8275209" cy="10201383"/>
          </a:xfrm>
        </p:grpSpPr>
        <p:grpSp>
          <p:nvGrpSpPr>
            <p:cNvPr id="10" name="Group 10"/>
            <p:cNvGrpSpPr/>
            <p:nvPr/>
          </p:nvGrpSpPr>
          <p:grpSpPr>
            <a:xfrm>
              <a:off x="193954" y="0"/>
              <a:ext cx="8081254" cy="10201383"/>
              <a:chOff x="0" y="0"/>
              <a:chExt cx="1596297" cy="20150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96297" cy="2015088"/>
              </a:xfrm>
              <a:custGeom>
                <a:avLst/>
                <a:gdLst/>
                <a:ahLst/>
                <a:cxnLst/>
                <a:rect l="l" t="t" r="r" b="b"/>
                <a:pathLst>
                  <a:path w="1596297" h="2015088">
                    <a:moveTo>
                      <a:pt x="0" y="0"/>
                    </a:moveTo>
                    <a:lnTo>
                      <a:pt x="1596297" y="0"/>
                    </a:lnTo>
                    <a:lnTo>
                      <a:pt x="1596297" y="2015088"/>
                    </a:lnTo>
                    <a:lnTo>
                      <a:pt x="0" y="2015088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5681B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596297" cy="20627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455737"/>
              <a:ext cx="8275209" cy="9207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3가지 테마 (City, House, Forest)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ea typeface="Source Han Sans KR Bold"/>
                </a:rPr>
                <a:t>테마 별 컨셉에 맞는 맵 구성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ea typeface="Source Han Sans KR Bold"/>
                </a:rPr>
                <a:t>테마 별 컨셉에 맞는 배경음악 설정</a:t>
              </a:r>
            </a:p>
            <a:p>
              <a:pPr algn="l">
                <a:lnSpc>
                  <a:spcPts val="3920"/>
                </a:lnSpc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         (teleport 시 배경음악 변경)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테마를 상징하는 색에 닿으면 teleport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City - 회색 - Teleport Enter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House - 노란색 - Teleport Enter</a:t>
              </a:r>
            </a:p>
            <a:p>
              <a:pPr algn="l">
                <a:lnSpc>
                  <a:spcPts val="3920"/>
                </a:lnSpc>
              </a:pPr>
              <a:endPara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endParaRP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spc="-70">
                  <a:solidFill>
                    <a:srgbClr val="000000"/>
                  </a:solidFill>
                  <a:latin typeface="Source Han Sans KR Bold"/>
                  <a:ea typeface="Source Han Sans KR Bold"/>
                </a:rPr>
                <a:t>Forest - 초록색 - Teleport 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44966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4732" y="2421474"/>
            <a:ext cx="8173318" cy="5444053"/>
          </a:xfrm>
          <a:custGeom>
            <a:avLst/>
            <a:gdLst/>
            <a:ahLst/>
            <a:cxnLst/>
            <a:rect l="l" t="t" r="r" b="b"/>
            <a:pathLst>
              <a:path w="8173318" h="5444053">
                <a:moveTo>
                  <a:pt x="0" y="0"/>
                </a:moveTo>
                <a:lnTo>
                  <a:pt x="8173317" y="0"/>
                </a:lnTo>
                <a:lnTo>
                  <a:pt x="8173317" y="5444052"/>
                </a:lnTo>
                <a:lnTo>
                  <a:pt x="0" y="544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143" r="-198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421474"/>
            <a:ext cx="8574694" cy="5444053"/>
          </a:xfrm>
          <a:custGeom>
            <a:avLst/>
            <a:gdLst/>
            <a:ahLst/>
            <a:cxnLst/>
            <a:rect l="l" t="t" r="r" b="b"/>
            <a:pathLst>
              <a:path w="8574694" h="5444053">
                <a:moveTo>
                  <a:pt x="0" y="0"/>
                </a:moveTo>
                <a:lnTo>
                  <a:pt x="8574694" y="0"/>
                </a:lnTo>
                <a:lnTo>
                  <a:pt x="8574694" y="5444052"/>
                </a:lnTo>
                <a:lnTo>
                  <a:pt x="0" y="5444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16" r="-1555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96655" y="810506"/>
            <a:ext cx="9694689" cy="877793"/>
            <a:chOff x="0" y="0"/>
            <a:chExt cx="12926253" cy="1170391"/>
          </a:xfrm>
        </p:grpSpPr>
        <p:sp>
          <p:nvSpPr>
            <p:cNvPr id="5" name="AutoShape 5"/>
            <p:cNvSpPr/>
            <p:nvPr/>
          </p:nvSpPr>
          <p:spPr>
            <a:xfrm>
              <a:off x="6015192" y="44450"/>
              <a:ext cx="89586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547668"/>
              <a:ext cx="1292625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70">
                  <a:solidFill>
                    <a:srgbClr val="000000"/>
                  </a:solidFill>
                  <a:ea typeface="Source Han Sans KR Bold"/>
                </a:rPr>
                <a:t>게임 구현 내용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214739" y="8198901"/>
            <a:ext cx="9694689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선택한 테마로 이동</a:t>
            </a: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(테마 맵 내에 있는 Teleport Exit으로 이동)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06069" y="8198901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선택한 테마 별  문제 출제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8049" y="37439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541513" y="1968722"/>
            <a:ext cx="11481501" cy="7289578"/>
          </a:xfrm>
          <a:custGeom>
            <a:avLst/>
            <a:gdLst/>
            <a:ahLst/>
            <a:cxnLst/>
            <a:rect l="l" t="t" r="r" b="b"/>
            <a:pathLst>
              <a:path w="11481501" h="7289578">
                <a:moveTo>
                  <a:pt x="0" y="0"/>
                </a:moveTo>
                <a:lnTo>
                  <a:pt x="11481501" y="0"/>
                </a:lnTo>
                <a:lnTo>
                  <a:pt x="11481501" y="7289578"/>
                </a:lnTo>
                <a:lnTo>
                  <a:pt x="0" y="7289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16" r="-1555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404603" y="2947454"/>
            <a:ext cx="2029954" cy="1077465"/>
            <a:chOff x="0" y="0"/>
            <a:chExt cx="534638" cy="2837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4638" cy="283777"/>
            </a:xfrm>
            <a:custGeom>
              <a:avLst/>
              <a:gdLst/>
              <a:ahLst/>
              <a:cxnLst/>
              <a:rect l="l" t="t" r="r" b="b"/>
              <a:pathLst>
                <a:path w="534638" h="283777">
                  <a:moveTo>
                    <a:pt x="141888" y="0"/>
                  </a:moveTo>
                  <a:lnTo>
                    <a:pt x="392750" y="0"/>
                  </a:lnTo>
                  <a:cubicBezTo>
                    <a:pt x="471113" y="0"/>
                    <a:pt x="534638" y="63526"/>
                    <a:pt x="534638" y="141888"/>
                  </a:cubicBezTo>
                  <a:lnTo>
                    <a:pt x="534638" y="141888"/>
                  </a:lnTo>
                  <a:cubicBezTo>
                    <a:pt x="534638" y="220251"/>
                    <a:pt x="471113" y="283777"/>
                    <a:pt x="392750" y="283777"/>
                  </a:cubicBezTo>
                  <a:lnTo>
                    <a:pt x="141888" y="283777"/>
                  </a:lnTo>
                  <a:cubicBezTo>
                    <a:pt x="63526" y="283777"/>
                    <a:pt x="0" y="220251"/>
                    <a:pt x="0" y="141888"/>
                  </a:cubicBezTo>
                  <a:lnTo>
                    <a:pt x="0" y="141888"/>
                  </a:lnTo>
                  <a:cubicBezTo>
                    <a:pt x="0" y="63526"/>
                    <a:pt x="63526" y="0"/>
                    <a:pt x="1418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4638" cy="331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spc="-59">
                  <a:solidFill>
                    <a:srgbClr val="010001"/>
                  </a:solidFill>
                  <a:latin typeface="Source Han Sans KR Bold"/>
                  <a:ea typeface="Source Han Sans KR Bold"/>
                </a:rPr>
                <a:t>남은 기회 UI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96655" y="737523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게임 구현 내용 (UI 구현)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22994" y="4353671"/>
            <a:ext cx="4636306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-70">
                <a:solidFill>
                  <a:srgbClr val="000000"/>
                </a:solidFill>
                <a:latin typeface="Source Han Sans KR Bold"/>
              </a:rPr>
              <a:t>button A : UI on/off</a:t>
            </a:r>
          </a:p>
          <a:p>
            <a:pPr algn="ctr">
              <a:lnSpc>
                <a:spcPts val="3920"/>
              </a:lnSpc>
            </a:pPr>
            <a:endParaRPr lang="en-US" sz="2800" spc="-70">
              <a:solidFill>
                <a:srgbClr val="000000"/>
              </a:solidFill>
              <a:latin typeface="Source Han Sans KR Bold"/>
            </a:endParaRPr>
          </a:p>
          <a:p>
            <a:pPr algn="ctr">
              <a:lnSpc>
                <a:spcPts val="3920"/>
              </a:lnSpc>
            </a:pPr>
            <a:r>
              <a:rPr lang="en-US" sz="2800" spc="-70">
                <a:solidFill>
                  <a:srgbClr val="000000"/>
                </a:solidFill>
                <a:latin typeface="Source Han Sans KR Bold"/>
                <a:ea typeface="Source Han Sans KR Bold"/>
              </a:rPr>
              <a:t>button B : 단어 음성 듣기</a:t>
            </a:r>
          </a:p>
          <a:p>
            <a:pPr algn="ctr">
              <a:lnSpc>
                <a:spcPts val="3920"/>
              </a:lnSpc>
            </a:pPr>
            <a:endParaRPr lang="en-US" sz="2800" spc="-70">
              <a:solidFill>
                <a:srgbClr val="000000"/>
              </a:solidFill>
              <a:latin typeface="Source Han Sans KR Bold"/>
              <a:ea typeface="Source Han Sans KR Bold"/>
            </a:endParaRP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latin typeface="Source Han Sans KR Bold"/>
              </a:rPr>
              <a:t>button X : RESTART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747996" y="4998059"/>
            <a:ext cx="2029954" cy="1077465"/>
            <a:chOff x="0" y="0"/>
            <a:chExt cx="534638" cy="283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4638" cy="283777"/>
            </a:xfrm>
            <a:custGeom>
              <a:avLst/>
              <a:gdLst/>
              <a:ahLst/>
              <a:cxnLst/>
              <a:rect l="l" t="t" r="r" b="b"/>
              <a:pathLst>
                <a:path w="534638" h="283777">
                  <a:moveTo>
                    <a:pt x="141888" y="0"/>
                  </a:moveTo>
                  <a:lnTo>
                    <a:pt x="392750" y="0"/>
                  </a:lnTo>
                  <a:cubicBezTo>
                    <a:pt x="471113" y="0"/>
                    <a:pt x="534638" y="63526"/>
                    <a:pt x="534638" y="141888"/>
                  </a:cubicBezTo>
                  <a:lnTo>
                    <a:pt x="534638" y="141888"/>
                  </a:lnTo>
                  <a:cubicBezTo>
                    <a:pt x="534638" y="220251"/>
                    <a:pt x="471113" y="283777"/>
                    <a:pt x="392750" y="283777"/>
                  </a:cubicBezTo>
                  <a:lnTo>
                    <a:pt x="141888" y="283777"/>
                  </a:lnTo>
                  <a:cubicBezTo>
                    <a:pt x="63526" y="283777"/>
                    <a:pt x="0" y="220251"/>
                    <a:pt x="0" y="141888"/>
                  </a:cubicBezTo>
                  <a:lnTo>
                    <a:pt x="0" y="141888"/>
                  </a:lnTo>
                  <a:cubicBezTo>
                    <a:pt x="0" y="63526"/>
                    <a:pt x="63526" y="0"/>
                    <a:pt x="1418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34638" cy="331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spc="-59">
                  <a:solidFill>
                    <a:srgbClr val="010001"/>
                  </a:solidFill>
                  <a:ea typeface="Source Han Sans KR Bold"/>
                </a:rPr>
                <a:t>현재 점수 표시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35598" y="4024918"/>
            <a:ext cx="3864313" cy="1077465"/>
            <a:chOff x="0" y="0"/>
            <a:chExt cx="1017761" cy="2837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7761" cy="283777"/>
            </a:xfrm>
            <a:custGeom>
              <a:avLst/>
              <a:gdLst/>
              <a:ahLst/>
              <a:cxnLst/>
              <a:rect l="l" t="t" r="r" b="b"/>
              <a:pathLst>
                <a:path w="1017761" h="283777">
                  <a:moveTo>
                    <a:pt x="102175" y="0"/>
                  </a:moveTo>
                  <a:lnTo>
                    <a:pt x="915586" y="0"/>
                  </a:lnTo>
                  <a:cubicBezTo>
                    <a:pt x="972016" y="0"/>
                    <a:pt x="1017761" y="45746"/>
                    <a:pt x="1017761" y="102175"/>
                  </a:cubicBezTo>
                  <a:lnTo>
                    <a:pt x="1017761" y="181601"/>
                  </a:lnTo>
                  <a:cubicBezTo>
                    <a:pt x="1017761" y="238031"/>
                    <a:pt x="972016" y="283777"/>
                    <a:pt x="915586" y="283777"/>
                  </a:cubicBezTo>
                  <a:lnTo>
                    <a:pt x="102175" y="283777"/>
                  </a:lnTo>
                  <a:cubicBezTo>
                    <a:pt x="45746" y="283777"/>
                    <a:pt x="0" y="238031"/>
                    <a:pt x="0" y="181601"/>
                  </a:cubicBezTo>
                  <a:lnTo>
                    <a:pt x="0" y="102175"/>
                  </a:lnTo>
                  <a:cubicBezTo>
                    <a:pt x="0" y="45746"/>
                    <a:pt x="45746" y="0"/>
                    <a:pt x="10217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17761" cy="331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spc="-59">
                  <a:solidFill>
                    <a:srgbClr val="010001"/>
                  </a:solidFill>
                  <a:ea typeface="Source Han Sans KR Bold"/>
                </a:rPr>
                <a:t>테마 당 남은 단어의 갯수 표시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651109" y="5779475"/>
            <a:ext cx="2641407" cy="1258291"/>
            <a:chOff x="0" y="-47625"/>
            <a:chExt cx="695679" cy="3314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5679" cy="283777"/>
            </a:xfrm>
            <a:custGeom>
              <a:avLst/>
              <a:gdLst/>
              <a:ahLst/>
              <a:cxnLst/>
              <a:rect l="l" t="t" r="r" b="b"/>
              <a:pathLst>
                <a:path w="695679" h="283777">
                  <a:moveTo>
                    <a:pt x="141888" y="0"/>
                  </a:moveTo>
                  <a:lnTo>
                    <a:pt x="553791" y="0"/>
                  </a:lnTo>
                  <a:cubicBezTo>
                    <a:pt x="632154" y="0"/>
                    <a:pt x="695679" y="63526"/>
                    <a:pt x="695679" y="141888"/>
                  </a:cubicBezTo>
                  <a:lnTo>
                    <a:pt x="695679" y="141888"/>
                  </a:lnTo>
                  <a:cubicBezTo>
                    <a:pt x="695679" y="220251"/>
                    <a:pt x="632154" y="283777"/>
                    <a:pt x="553791" y="283777"/>
                  </a:cubicBezTo>
                  <a:lnTo>
                    <a:pt x="141888" y="283777"/>
                  </a:lnTo>
                  <a:cubicBezTo>
                    <a:pt x="63526" y="283777"/>
                    <a:pt x="0" y="220251"/>
                    <a:pt x="0" y="141888"/>
                  </a:cubicBezTo>
                  <a:lnTo>
                    <a:pt x="0" y="141888"/>
                  </a:lnTo>
                  <a:cubicBezTo>
                    <a:pt x="0" y="63526"/>
                    <a:pt x="63526" y="0"/>
                    <a:pt x="1418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95679" cy="331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spc="-59" dirty="0" err="1">
                  <a:solidFill>
                    <a:srgbClr val="010001"/>
                  </a:solidFill>
                  <a:ea typeface="Source Han Sans KR Bold"/>
                </a:rPr>
                <a:t>현재</a:t>
              </a:r>
              <a:r>
                <a:rPr lang="en-US" sz="2399" spc="-59" dirty="0">
                  <a:solidFill>
                    <a:srgbClr val="010001"/>
                  </a:solidFill>
                  <a:ea typeface="Source Han Sans KR Bold"/>
                </a:rPr>
                <a:t> </a:t>
              </a:r>
              <a:r>
                <a:rPr lang="en-US" sz="2399" spc="-59" dirty="0" err="1">
                  <a:solidFill>
                    <a:srgbClr val="010001"/>
                  </a:solidFill>
                  <a:ea typeface="Source Han Sans KR Bold"/>
                </a:rPr>
                <a:t>풀고</a:t>
              </a:r>
              <a:r>
                <a:rPr lang="en-US" sz="2399" spc="-59" dirty="0">
                  <a:solidFill>
                    <a:srgbClr val="010001"/>
                  </a:solidFill>
                  <a:ea typeface="Source Han Sans KR Bold"/>
                </a:rPr>
                <a:t> </a:t>
              </a:r>
              <a:r>
                <a:rPr lang="en-US" sz="2399" spc="-59" dirty="0" err="1">
                  <a:solidFill>
                    <a:srgbClr val="010001"/>
                  </a:solidFill>
                  <a:ea typeface="Source Han Sans KR Bold"/>
                </a:rPr>
                <a:t>있는</a:t>
              </a:r>
              <a:r>
                <a:rPr lang="en-US" sz="2399" spc="-59" dirty="0">
                  <a:solidFill>
                    <a:srgbClr val="010001"/>
                  </a:solidFill>
                  <a:ea typeface="Source Han Sans KR Bold"/>
                </a:rPr>
                <a:t> </a:t>
              </a:r>
              <a:r>
                <a:rPr lang="en-US" sz="2399" spc="-59" dirty="0" err="1">
                  <a:solidFill>
                    <a:srgbClr val="010001"/>
                  </a:solidFill>
                  <a:ea typeface="Source Han Sans KR Bold"/>
                </a:rPr>
                <a:t>단어</a:t>
              </a:r>
              <a:endParaRPr lang="en-US" sz="2399" spc="-59" dirty="0">
                <a:solidFill>
                  <a:srgbClr val="010001"/>
                </a:solidFill>
                <a:ea typeface="Source Han Sans KR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32107" y="7742719"/>
            <a:ext cx="2641407" cy="1077465"/>
            <a:chOff x="0" y="0"/>
            <a:chExt cx="695679" cy="2837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5679" cy="283777"/>
            </a:xfrm>
            <a:custGeom>
              <a:avLst/>
              <a:gdLst/>
              <a:ahLst/>
              <a:cxnLst/>
              <a:rect l="l" t="t" r="r" b="b"/>
              <a:pathLst>
                <a:path w="695679" h="283777">
                  <a:moveTo>
                    <a:pt x="141888" y="0"/>
                  </a:moveTo>
                  <a:lnTo>
                    <a:pt x="553791" y="0"/>
                  </a:lnTo>
                  <a:cubicBezTo>
                    <a:pt x="632154" y="0"/>
                    <a:pt x="695679" y="63526"/>
                    <a:pt x="695679" y="141888"/>
                  </a:cubicBezTo>
                  <a:lnTo>
                    <a:pt x="695679" y="141888"/>
                  </a:lnTo>
                  <a:cubicBezTo>
                    <a:pt x="695679" y="220251"/>
                    <a:pt x="632154" y="283777"/>
                    <a:pt x="553791" y="283777"/>
                  </a:cubicBezTo>
                  <a:lnTo>
                    <a:pt x="141888" y="283777"/>
                  </a:lnTo>
                  <a:cubicBezTo>
                    <a:pt x="63526" y="283777"/>
                    <a:pt x="0" y="220251"/>
                    <a:pt x="0" y="141888"/>
                  </a:cubicBezTo>
                  <a:lnTo>
                    <a:pt x="0" y="141888"/>
                  </a:lnTo>
                  <a:cubicBezTo>
                    <a:pt x="0" y="63526"/>
                    <a:pt x="63526" y="0"/>
                    <a:pt x="1418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695679" cy="331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spc="-59">
                  <a:solidFill>
                    <a:srgbClr val="010001"/>
                  </a:solidFill>
                  <a:latin typeface="Source Han Sans KR Bold"/>
                  <a:ea typeface="Source Han Sans KR Bold"/>
                </a:rPr>
                <a:t>타이머 (남은 시간)</a:t>
              </a:r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635</Words>
  <Application>Microsoft Office PowerPoint</Application>
  <PresentationFormat>사용자 지정</PresentationFormat>
  <Paragraphs>140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Canva Sans</vt:lpstr>
      <vt:lpstr>Source Han Sans KR Medium</vt:lpstr>
      <vt:lpstr>Tlab 레트로라이프</vt:lpstr>
      <vt:lpstr>Canva Sans Bold</vt:lpstr>
      <vt:lpstr>Arial</vt:lpstr>
      <vt:lpstr>Calibri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XR프로그래밍</dc:title>
  <cp:lastModifiedBy>혜주 윤</cp:lastModifiedBy>
  <cp:revision>4</cp:revision>
  <dcterms:created xsi:type="dcterms:W3CDTF">2006-08-16T00:00:00Z</dcterms:created>
  <dcterms:modified xsi:type="dcterms:W3CDTF">2024-06-11T13:43:02Z</dcterms:modified>
  <dc:identifier>DAGF7YGDw4U</dc:identifier>
</cp:coreProperties>
</file>